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0" r:id="rId5"/>
    <p:sldMasterId id="2147484058" r:id="rId6"/>
  </p:sldMasterIdLst>
  <p:notesMasterIdLst>
    <p:notesMasterId r:id="rId31"/>
  </p:notesMasterIdLst>
  <p:handoutMasterIdLst>
    <p:handoutMasterId r:id="rId32"/>
  </p:handoutMasterIdLst>
  <p:sldIdLst>
    <p:sldId id="256" r:id="rId7"/>
    <p:sldId id="445" r:id="rId8"/>
    <p:sldId id="467" r:id="rId9"/>
    <p:sldId id="446" r:id="rId10"/>
    <p:sldId id="469" r:id="rId11"/>
    <p:sldId id="472" r:id="rId12"/>
    <p:sldId id="470" r:id="rId13"/>
    <p:sldId id="448" r:id="rId14"/>
    <p:sldId id="450" r:id="rId15"/>
    <p:sldId id="454" r:id="rId16"/>
    <p:sldId id="455" r:id="rId17"/>
    <p:sldId id="456" r:id="rId18"/>
    <p:sldId id="458" r:id="rId19"/>
    <p:sldId id="431" r:id="rId20"/>
    <p:sldId id="475" r:id="rId21"/>
    <p:sldId id="438" r:id="rId22"/>
    <p:sldId id="460" r:id="rId23"/>
    <p:sldId id="473" r:id="rId24"/>
    <p:sldId id="257" r:id="rId25"/>
    <p:sldId id="259" r:id="rId26"/>
    <p:sldId id="260" r:id="rId27"/>
    <p:sldId id="261" r:id="rId28"/>
    <p:sldId id="474" r:id="rId29"/>
    <p:sldId id="40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Killian" initials="K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538"/>
    <a:srgbClr val="898989"/>
    <a:srgbClr val="003F80"/>
    <a:srgbClr val="007EB4"/>
    <a:srgbClr val="003E7F"/>
    <a:srgbClr val="000000"/>
    <a:srgbClr val="0091C9"/>
    <a:srgbClr val="168E60"/>
    <a:srgbClr val="F5CD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0636"/>
  </p:normalViewPr>
  <p:slideViewPr>
    <p:cSldViewPr snapToGrid="0" snapToObjects="1">
      <p:cViewPr varScale="1">
        <p:scale>
          <a:sx n="66" d="100"/>
          <a:sy n="66" d="100"/>
        </p:scale>
        <p:origin x="1304" y="52"/>
      </p:cViewPr>
      <p:guideLst>
        <p:guide orient="horz" pos="2160"/>
        <p:guide pos="2880"/>
      </p:guideLst>
    </p:cSldViewPr>
  </p:slideViewPr>
  <p:outlineViewPr>
    <p:cViewPr>
      <p:scale>
        <a:sx n="33" d="100"/>
        <a:sy n="33" d="100"/>
      </p:scale>
      <p:origin x="0" y="-5464"/>
    </p:cViewPr>
  </p:outlin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062E8F-0327-1B44-880E-F1AFCA2C073C}" type="datetimeFigureOut">
              <a:rPr lang="en-US" smtClean="0"/>
              <a:t>7/23/2020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1A873F-EF5E-994B-9976-428F934A075E}" type="slidenum">
              <a:rPr lang="en-US" smtClean="0"/>
              <a:t>‹#›</a:t>
            </a:fld>
            <a:endParaRPr lang="en-US"/>
          </a:p>
        </p:txBody>
      </p:sp>
    </p:spTree>
    <p:extLst>
      <p:ext uri="{BB962C8B-B14F-4D97-AF65-F5344CB8AC3E}">
        <p14:creationId xmlns:p14="http://schemas.microsoft.com/office/powerpoint/2010/main" val="642620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0BF4D7-81BE-0B4C-B655-82AD930F9C8A}" type="datetimeFigureOut">
              <a:rPr lang="en-US" smtClean="0"/>
              <a:t>7/23/2020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2140A9-11FD-AB46-B99D-C1331D8D84D1}" type="slidenum">
              <a:rPr lang="en-US" smtClean="0"/>
              <a:t>‹#›</a:t>
            </a:fld>
            <a:endParaRPr lang="en-US"/>
          </a:p>
        </p:txBody>
      </p:sp>
    </p:spTree>
    <p:extLst>
      <p:ext uri="{BB962C8B-B14F-4D97-AF65-F5344CB8AC3E}">
        <p14:creationId xmlns:p14="http://schemas.microsoft.com/office/powerpoint/2010/main" val="760070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2140A9-11FD-AB46-B99D-C1331D8D84D1}" type="slidenum">
              <a:rPr lang="en-US" smtClean="0"/>
              <a:t>1</a:t>
            </a:fld>
            <a:endParaRPr lang="en-US"/>
          </a:p>
        </p:txBody>
      </p:sp>
    </p:spTree>
    <p:extLst>
      <p:ext uri="{BB962C8B-B14F-4D97-AF65-F5344CB8AC3E}">
        <p14:creationId xmlns:p14="http://schemas.microsoft.com/office/powerpoint/2010/main" val="541770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8</a:t>
            </a:fld>
            <a:endParaRPr lang="en-US" altLang="en-US" dirty="0"/>
          </a:p>
        </p:txBody>
      </p:sp>
    </p:spTree>
    <p:extLst>
      <p:ext uri="{BB962C8B-B14F-4D97-AF65-F5344CB8AC3E}">
        <p14:creationId xmlns:p14="http://schemas.microsoft.com/office/powerpoint/2010/main" val="167762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beginning date can also be the first payroll period after the disbursement.</a:t>
            </a:r>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11</a:t>
            </a:fld>
            <a:endParaRPr lang="en-US" altLang="en-US" dirty="0"/>
          </a:p>
        </p:txBody>
      </p:sp>
    </p:spTree>
    <p:extLst>
      <p:ext uri="{BB962C8B-B14F-4D97-AF65-F5344CB8AC3E}">
        <p14:creationId xmlns:p14="http://schemas.microsoft.com/office/powerpoint/2010/main" val="4234871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19</a:t>
            </a:fld>
            <a:endParaRPr lang="en-US" altLang="en-US" dirty="0"/>
          </a:p>
        </p:txBody>
      </p:sp>
    </p:spTree>
    <p:extLst>
      <p:ext uri="{BB962C8B-B14F-4D97-AF65-F5344CB8AC3E}">
        <p14:creationId xmlns:p14="http://schemas.microsoft.com/office/powerpoint/2010/main" val="446381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23</a:t>
            </a:fld>
            <a:endParaRPr lang="en-US" altLang="en-US" dirty="0"/>
          </a:p>
        </p:txBody>
      </p:sp>
    </p:spTree>
    <p:extLst>
      <p:ext uri="{BB962C8B-B14F-4D97-AF65-F5344CB8AC3E}">
        <p14:creationId xmlns:p14="http://schemas.microsoft.com/office/powerpoint/2010/main" val="31664530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BA Logo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95312" y="1606513"/>
            <a:ext cx="3353375" cy="3644973"/>
          </a:xfrm>
          <a:prstGeom prst="rect">
            <a:avLst/>
          </a:prstGeom>
        </p:spPr>
      </p:pic>
    </p:spTree>
    <p:extLst>
      <p:ext uri="{BB962C8B-B14F-4D97-AF65-F5344CB8AC3E}">
        <p14:creationId xmlns:p14="http://schemas.microsoft.com/office/powerpoint/2010/main" val="983657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7026"/>
            <a:ext cx="7886700" cy="762528"/>
          </a:xfrm>
        </p:spPr>
        <p:txBody>
          <a:bodyPr/>
          <a:lstStyle/>
          <a:p>
            <a:r>
              <a:rPr lang="en-US"/>
              <a:t>Click to edit Master title style</a:t>
            </a:r>
          </a:p>
        </p:txBody>
      </p:sp>
      <p:sp>
        <p:nvSpPr>
          <p:cNvPr id="3" name="Content Placeholder 2"/>
          <p:cNvSpPr>
            <a:spLocks noGrp="1"/>
          </p:cNvSpPr>
          <p:nvPr>
            <p:ph sz="half" idx="1"/>
          </p:nvPr>
        </p:nvSpPr>
        <p:spPr>
          <a:xfrm>
            <a:off x="628650" y="1568824"/>
            <a:ext cx="3886200" cy="4608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68824"/>
            <a:ext cx="3886200" cy="4608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773E27-9D36-B645-8BBE-7A2B9B52A935}" type="datetime4">
              <a:rPr lang="en-US" smtClean="0"/>
              <a:t>July 23,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917468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73996"/>
            <a:ext cx="7886700" cy="1161770"/>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B1F02B-F0FB-0A4F-BFD9-D3256C53A202}" type="datetime4">
              <a:rPr lang="en-US" smtClean="0"/>
              <a:t>July 23, 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965334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B6C03B-1ECF-324C-BC62-0687230E677D}" type="datetime4">
              <a:rPr lang="en-US" smtClean="0"/>
              <a:t>July 23, 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37248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92FA99-F507-8E4B-ABBC-A3B8BC89266F}" type="datetime4">
              <a:rPr lang="en-US" smtClean="0"/>
              <a:t>July 23, 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AB44B9-F1EC-4F4B-88D4-413245C9CD3E}" type="slidenum">
              <a:rPr lang="en-US" smtClean="0"/>
              <a:t>‹#›</a:t>
            </a:fld>
            <a:endParaRPr lang="en-US"/>
          </a:p>
        </p:txBody>
      </p:sp>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Picture Placeholder 7"/>
          <p:cNvSpPr>
            <a:spLocks noGrp="1"/>
          </p:cNvSpPr>
          <p:nvPr>
            <p:ph type="pic" sz="quarter" idx="13"/>
          </p:nvPr>
        </p:nvSpPr>
        <p:spPr>
          <a:xfrm>
            <a:off x="0" y="0"/>
            <a:ext cx="9144000" cy="6858000"/>
          </a:xfrm>
        </p:spPr>
        <p:txBody>
          <a:bodyPr/>
          <a:lstStyle/>
          <a:p>
            <a:r>
              <a:rPr lang="en-US"/>
              <a:t>Click icon to add picture</a:t>
            </a:r>
            <a:endParaRPr lang="en-US" dirty="0"/>
          </a:p>
        </p:txBody>
      </p:sp>
    </p:spTree>
    <p:extLst>
      <p:ext uri="{BB962C8B-B14F-4D97-AF65-F5344CB8AC3E}">
        <p14:creationId xmlns:p14="http://schemas.microsoft.com/office/powerpoint/2010/main" val="344943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32"/>
            <a:ext cx="2949178" cy="1224275"/>
          </a:xfrm>
        </p:spPr>
        <p:txBody>
          <a:bodyPr anchor="t">
            <a:normAutofit/>
          </a:bodyPr>
          <a:lstStyle>
            <a:lvl1pPr algn="l">
              <a:defRPr sz="2700"/>
            </a:lvl1pPr>
          </a:lstStyle>
          <a:p>
            <a:r>
              <a:rPr lang="en-US"/>
              <a:t>Click to edit Master title style</a:t>
            </a:r>
            <a:endParaRPr lang="en-US" dirty="0"/>
          </a:p>
        </p:txBody>
      </p:sp>
      <p:sp>
        <p:nvSpPr>
          <p:cNvPr id="3" name="Content Placeholder 2"/>
          <p:cNvSpPr>
            <a:spLocks noGrp="1"/>
          </p:cNvSpPr>
          <p:nvPr>
            <p:ph idx="1"/>
          </p:nvPr>
        </p:nvSpPr>
        <p:spPr>
          <a:xfrm>
            <a:off x="388739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0803C8E-ED71-CF4A-92C6-E7239BE1B2FF}" type="datetime4">
              <a:rPr lang="en-US" smtClean="0"/>
              <a:t>July 23,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399831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87432"/>
            <a:ext cx="4629150" cy="4873625"/>
          </a:xfrm>
        </p:spPr>
        <p:txBody>
          <a:bodyPr/>
          <a:lstStyle>
            <a:lvl1pPr marL="0" indent="0">
              <a:buNone/>
              <a:defRPr sz="2400"/>
            </a:lvl1pPr>
            <a:lvl2pPr marL="342875" indent="0">
              <a:buNone/>
              <a:defRPr sz="2100"/>
            </a:lvl2pPr>
            <a:lvl3pPr marL="685749" indent="0">
              <a:buNone/>
              <a:defRPr sz="1800"/>
            </a:lvl3pPr>
            <a:lvl4pPr marL="1028624" indent="0">
              <a:buNone/>
              <a:defRPr sz="1500"/>
            </a:lvl4pPr>
            <a:lvl5pPr marL="1371498" indent="0">
              <a:buNone/>
              <a:defRPr sz="1500"/>
            </a:lvl5pPr>
            <a:lvl6pPr marL="1714373" indent="0">
              <a:buNone/>
              <a:defRPr sz="1500"/>
            </a:lvl6pPr>
            <a:lvl7pPr marL="2057246" indent="0">
              <a:buNone/>
              <a:defRPr sz="1500"/>
            </a:lvl7pPr>
            <a:lvl8pPr marL="2400120" indent="0">
              <a:buNone/>
              <a:defRPr sz="1500"/>
            </a:lvl8pPr>
            <a:lvl9pPr marL="2742995" indent="0">
              <a:buNone/>
              <a:defRPr sz="1500"/>
            </a:lvl9pPr>
          </a:lstStyle>
          <a:p>
            <a:r>
              <a:rPr lang="en-US"/>
              <a:t>Click icon to add picture</a:t>
            </a:r>
          </a:p>
        </p:txBody>
      </p:sp>
      <p:sp>
        <p:nvSpPr>
          <p:cNvPr id="5" name="Date Placeholder 4"/>
          <p:cNvSpPr>
            <a:spLocks noGrp="1"/>
          </p:cNvSpPr>
          <p:nvPr>
            <p:ph type="dt" sz="half" idx="10"/>
          </p:nvPr>
        </p:nvSpPr>
        <p:spPr/>
        <p:txBody>
          <a:bodyPr/>
          <a:lstStyle/>
          <a:p>
            <a:fld id="{5C63769D-CC2F-864E-9501-A077951EC7AD}" type="datetime4">
              <a:rPr lang="en-US" smtClean="0"/>
              <a:t>July 23,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
        <p:nvSpPr>
          <p:cNvPr id="8" name="Title 1"/>
          <p:cNvSpPr>
            <a:spLocks noGrp="1"/>
          </p:cNvSpPr>
          <p:nvPr>
            <p:ph type="title"/>
          </p:nvPr>
        </p:nvSpPr>
        <p:spPr>
          <a:xfrm>
            <a:off x="629841" y="987432"/>
            <a:ext cx="2949178" cy="1224275"/>
          </a:xfrm>
        </p:spPr>
        <p:txBody>
          <a:bodyPr anchor="t">
            <a:normAutofit/>
          </a:bodyPr>
          <a:lstStyle>
            <a:lvl1pPr algn="l">
              <a:defRPr sz="2700"/>
            </a:lvl1pPr>
          </a:lstStyle>
          <a:p>
            <a:r>
              <a:rPr lang="en-US"/>
              <a:t>Click to edit Master title style</a:t>
            </a:r>
            <a:endParaRPr lang="en-US" dirty="0"/>
          </a:p>
        </p:txBody>
      </p:sp>
      <p:sp>
        <p:nvSpPr>
          <p:cNvPr id="9"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Click to edit Master text styles</a:t>
            </a:r>
          </a:p>
        </p:txBody>
      </p:sp>
    </p:spTree>
    <p:extLst>
      <p:ext uri="{BB962C8B-B14F-4D97-AF65-F5344CB8AC3E}">
        <p14:creationId xmlns:p14="http://schemas.microsoft.com/office/powerpoint/2010/main" val="1277003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49F81-772C-4D9C-A628-A06FD1D208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1A4268-AE9C-43E4-9AF5-5446955F10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C23EEC-2879-42DC-B3D3-1CB808E221AB}"/>
              </a:ext>
            </a:extLst>
          </p:cNvPr>
          <p:cNvSpPr>
            <a:spLocks noGrp="1"/>
          </p:cNvSpPr>
          <p:nvPr>
            <p:ph type="dt" sz="half" idx="10"/>
          </p:nvPr>
        </p:nvSpPr>
        <p:spPr/>
        <p:txBody>
          <a:bodyPr/>
          <a:lstStyle/>
          <a:p>
            <a:fld id="{D6EDC403-E906-43D7-975F-69F67B30EB54}" type="datetimeFigureOut">
              <a:rPr lang="en-US" smtClean="0"/>
              <a:t>7/23/2020</a:t>
            </a:fld>
            <a:endParaRPr lang="en-US" dirty="0"/>
          </a:p>
        </p:txBody>
      </p:sp>
      <p:sp>
        <p:nvSpPr>
          <p:cNvPr id="5" name="Footer Placeholder 4">
            <a:extLst>
              <a:ext uri="{FF2B5EF4-FFF2-40B4-BE49-F238E27FC236}">
                <a16:creationId xmlns:a16="http://schemas.microsoft.com/office/drawing/2014/main" id="{9BBFDC23-A0D1-400C-871C-73DB6C948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34EFD0-71D3-457E-9254-44CCCED0DF55}"/>
              </a:ext>
            </a:extLst>
          </p:cNvPr>
          <p:cNvSpPr>
            <a:spLocks noGrp="1"/>
          </p:cNvSpPr>
          <p:nvPr>
            <p:ph type="sldNum" sz="quarter" idx="12"/>
          </p:nvPr>
        </p:nvSpPr>
        <p:spPr/>
        <p:txBody>
          <a:bodyPr/>
          <a:lstStyle/>
          <a:p>
            <a:fld id="{71A14D94-EA6D-4964-92BE-3D7D358FD7CC}" type="slidenum">
              <a:rPr lang="en-US" altLang="en-US" smtClean="0"/>
              <a:pPr/>
              <a:t>‹#›</a:t>
            </a:fld>
            <a:endParaRPr lang="en-US" altLang="en-US" dirty="0"/>
          </a:p>
        </p:txBody>
      </p:sp>
    </p:spTree>
    <p:extLst>
      <p:ext uri="{BB962C8B-B14F-4D97-AF65-F5344CB8AC3E}">
        <p14:creationId xmlns:p14="http://schemas.microsoft.com/office/powerpoint/2010/main" val="30665833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BA Logo Slide">
    <p:bg>
      <p:bgPr>
        <a:solidFill>
          <a:srgbClr val="003F80"/>
        </a:solidFill>
        <a:effectLst/>
      </p:bgPr>
    </p:bg>
    <p:spTree>
      <p:nvGrpSpPr>
        <p:cNvPr id="1" name=""/>
        <p:cNvGrpSpPr/>
        <p:nvPr/>
      </p:nvGrpSpPr>
      <p:grpSpPr>
        <a:xfrm>
          <a:off x="0" y="0"/>
          <a:ext cx="0" cy="0"/>
          <a:chOff x="0" y="0"/>
          <a:chExt cx="0" cy="0"/>
        </a:xfrm>
      </p:grpSpPr>
      <p:pic>
        <p:nvPicPr>
          <p:cNvPr id="7" name="Picture 6" descr="SBA Logo">
            <a:extLst>
              <a:ext uri="{FF2B5EF4-FFF2-40B4-BE49-F238E27FC236}">
                <a16:creationId xmlns:a16="http://schemas.microsoft.com/office/drawing/2014/main" id="{4A7BA6A9-732F-DD4D-A79A-0CD8BD766550}"/>
              </a:ext>
            </a:extLst>
          </p:cNvPr>
          <p:cNvPicPr>
            <a:picLocks noChangeAspect="1"/>
          </p:cNvPicPr>
          <p:nvPr userDrawn="1"/>
        </p:nvPicPr>
        <p:blipFill rotWithShape="1">
          <a:blip r:embed="rId2"/>
          <a:srcRect b="26065"/>
          <a:stretch/>
        </p:blipFill>
        <p:spPr>
          <a:xfrm>
            <a:off x="3319040" y="1606514"/>
            <a:ext cx="2505920" cy="2694899"/>
          </a:xfrm>
          <a:prstGeom prst="rect">
            <a:avLst/>
          </a:prstGeom>
        </p:spPr>
      </p:pic>
      <p:sp>
        <p:nvSpPr>
          <p:cNvPr id="5" name="Title 4">
            <a:extLst>
              <a:ext uri="{FF2B5EF4-FFF2-40B4-BE49-F238E27FC236}">
                <a16:creationId xmlns:a16="http://schemas.microsoft.com/office/drawing/2014/main" id="{3F5AF672-AB1A-4FAA-A544-8D76025A1BF9}"/>
              </a:ext>
            </a:extLst>
          </p:cNvPr>
          <p:cNvSpPr>
            <a:spLocks noGrp="1"/>
          </p:cNvSpPr>
          <p:nvPr>
            <p:ph type="title" hasCustomPrompt="1"/>
          </p:nvPr>
        </p:nvSpPr>
        <p:spPr/>
        <p:txBody>
          <a:bodyPr/>
          <a:lstStyle>
            <a:lvl1pPr>
              <a:defRPr/>
            </a:lvl1pPr>
          </a:lstStyle>
          <a:p>
            <a:r>
              <a:rPr lang="en-US" dirty="0"/>
              <a:t>Click to edit </a:t>
            </a:r>
            <a:r>
              <a:rPr lang="en-US" dirty="0" err="1"/>
              <a:t>MaTestster</a:t>
            </a:r>
            <a:r>
              <a:rPr lang="en-US" dirty="0"/>
              <a:t> title style</a:t>
            </a:r>
          </a:p>
        </p:txBody>
      </p:sp>
    </p:spTree>
    <p:extLst>
      <p:ext uri="{BB962C8B-B14F-4D97-AF65-F5344CB8AC3E}">
        <p14:creationId xmlns:p14="http://schemas.microsoft.com/office/powerpoint/2010/main" val="4662773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1 line) - Screen Only">
    <p:bg>
      <p:bgPr>
        <a:solidFill>
          <a:srgbClr val="003E7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style (1 line)</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5" name="Picture 4"/>
          <p:cNvPicPr>
            <a:picLocks noChangeAspect="1"/>
          </p:cNvPicPr>
          <p:nvPr userDrawn="1"/>
        </p:nvPicPr>
        <p:blipFill>
          <a:blip r:embed="rId2"/>
          <a:stretch>
            <a:fillRect/>
          </a:stretch>
        </p:blipFill>
        <p:spPr>
          <a:xfrm>
            <a:off x="3655288" y="686745"/>
            <a:ext cx="1833425" cy="673869"/>
          </a:xfrm>
          <a:prstGeom prst="rect">
            <a:avLst/>
          </a:prstGeom>
        </p:spPr>
      </p:pic>
      <p:sp>
        <p:nvSpPr>
          <p:cNvPr id="8" name="Text Placeholder 7"/>
          <p:cNvSpPr>
            <a:spLocks noGrp="1"/>
          </p:cNvSpPr>
          <p:nvPr>
            <p:ph type="body" sz="quarter" idx="10" hasCustomPrompt="1"/>
          </p:nvPr>
        </p:nvSpPr>
        <p:spPr>
          <a:xfrm>
            <a:off x="1143000" y="3748089"/>
            <a:ext cx="6858000" cy="1646237"/>
          </a:xfrm>
        </p:spPr>
        <p:txBody>
          <a:bodyPr>
            <a:noAutofit/>
          </a:bodyPr>
          <a:lstStyle>
            <a:lvl1pPr marL="0" indent="0" algn="ctr">
              <a:buNone/>
              <a:defRPr sz="2400" b="1">
                <a:solidFill>
                  <a:schemeClr val="bg1">
                    <a:lumMod val="65000"/>
                  </a:schemeClr>
                </a:solidFill>
              </a:defRPr>
            </a:lvl1pPr>
            <a:lvl2pPr marL="342900" indent="0" algn="ctr">
              <a:buNone/>
              <a:defRPr sz="2400" b="1">
                <a:solidFill>
                  <a:srgbClr val="898989"/>
                </a:solidFill>
              </a:defRPr>
            </a:lvl2pPr>
            <a:lvl3pPr marL="685800" indent="0" algn="ctr">
              <a:buNone/>
              <a:defRPr sz="2400" b="1">
                <a:solidFill>
                  <a:srgbClr val="898989"/>
                </a:solidFill>
              </a:defRPr>
            </a:lvl3pPr>
            <a:lvl4pPr marL="1028700" indent="0" algn="ctr">
              <a:buNone/>
              <a:defRPr sz="2400" b="1">
                <a:solidFill>
                  <a:srgbClr val="898989"/>
                </a:solidFill>
              </a:defRPr>
            </a:lvl4pPr>
            <a:lvl5pPr marL="1371600" indent="0" algn="ctr">
              <a:buNone/>
              <a:defRPr sz="2400" b="1">
                <a:solidFill>
                  <a:srgbClr val="898989"/>
                </a:solidFill>
              </a:defRPr>
            </a:lvl5pPr>
          </a:lstStyle>
          <a:p>
            <a:pPr lvl="0"/>
            <a:r>
              <a:rPr lang="en-US" dirty="0"/>
              <a:t>Click to edit Master subtitle styles</a:t>
            </a:r>
          </a:p>
        </p:txBody>
      </p:sp>
    </p:spTree>
    <p:extLst>
      <p:ext uri="{BB962C8B-B14F-4D97-AF65-F5344CB8AC3E}">
        <p14:creationId xmlns:p14="http://schemas.microsoft.com/office/powerpoint/2010/main" val="8992213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2 lines) - Screen Only">
    <p:bg>
      <p:bgPr>
        <a:solidFill>
          <a:srgbClr val="003E7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5" name="Picture 4"/>
          <p:cNvPicPr>
            <a:picLocks noChangeAspect="1"/>
          </p:cNvPicPr>
          <p:nvPr userDrawn="1"/>
        </p:nvPicPr>
        <p:blipFill>
          <a:blip r:embed="rId2"/>
          <a:stretch>
            <a:fillRect/>
          </a:stretch>
        </p:blipFill>
        <p:spPr>
          <a:xfrm>
            <a:off x="3655288" y="686745"/>
            <a:ext cx="1833425" cy="673869"/>
          </a:xfrm>
          <a:prstGeom prst="rect">
            <a:avLst/>
          </a:prstGeom>
        </p:spPr>
      </p:pic>
      <p:sp>
        <p:nvSpPr>
          <p:cNvPr id="8" name="Text Placeholder 7"/>
          <p:cNvSpPr>
            <a:spLocks noGrp="1"/>
          </p:cNvSpPr>
          <p:nvPr>
            <p:ph type="body" sz="quarter" idx="10" hasCustomPrompt="1"/>
          </p:nvPr>
        </p:nvSpPr>
        <p:spPr>
          <a:xfrm>
            <a:off x="1143000" y="4327256"/>
            <a:ext cx="6858000" cy="1646237"/>
          </a:xfrm>
        </p:spPr>
        <p:txBody>
          <a:bodyPr>
            <a:noAutofit/>
          </a:bodyPr>
          <a:lstStyle>
            <a:lvl1pPr marL="0" indent="0" algn="ctr">
              <a:buNone/>
              <a:defRPr sz="2400" b="1">
                <a:solidFill>
                  <a:schemeClr val="bg1">
                    <a:lumMod val="65000"/>
                  </a:schemeClr>
                </a:solidFill>
              </a:defRPr>
            </a:lvl1pPr>
            <a:lvl2pPr marL="342900" indent="0" algn="ctr">
              <a:buNone/>
              <a:defRPr sz="2400" b="1">
                <a:solidFill>
                  <a:srgbClr val="898989"/>
                </a:solidFill>
              </a:defRPr>
            </a:lvl2pPr>
            <a:lvl3pPr marL="685800" indent="0" algn="ctr">
              <a:buNone/>
              <a:defRPr sz="2400" b="1">
                <a:solidFill>
                  <a:srgbClr val="898989"/>
                </a:solidFill>
              </a:defRPr>
            </a:lvl3pPr>
            <a:lvl4pPr marL="1028700" indent="0" algn="ctr">
              <a:buNone/>
              <a:defRPr sz="2400" b="1">
                <a:solidFill>
                  <a:srgbClr val="898989"/>
                </a:solidFill>
              </a:defRPr>
            </a:lvl4pPr>
            <a:lvl5pPr marL="1371600" indent="0" algn="ctr">
              <a:buNone/>
              <a:defRPr sz="2400" b="1">
                <a:solidFill>
                  <a:srgbClr val="898989"/>
                </a:solidFill>
              </a:defRPr>
            </a:lvl5pPr>
          </a:lstStyle>
          <a:p>
            <a:pPr lvl="0"/>
            <a:r>
              <a:rPr lang="en-US" dirty="0"/>
              <a:t>Click to edit Master subtitle styles</a:t>
            </a:r>
          </a:p>
        </p:txBody>
      </p:sp>
    </p:spTree>
    <p:extLst>
      <p:ext uri="{BB962C8B-B14F-4D97-AF65-F5344CB8AC3E}">
        <p14:creationId xmlns:p14="http://schemas.microsoft.com/office/powerpoint/2010/main" val="2498181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a:t>
            </a:r>
            <a:r>
              <a:rPr lang="en-US"/>
              <a:t>style (1 line)</a:t>
            </a:r>
            <a:endParaRPr lang="en-US" dirty="0"/>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7338" y="692797"/>
            <a:ext cx="2409324" cy="66176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(1 line)</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9036" y="683381"/>
            <a:ext cx="1805926" cy="661370"/>
          </a:xfrm>
          <a:prstGeom prst="rect">
            <a:avLst/>
          </a:prstGeom>
        </p:spPr>
      </p:pic>
      <p:sp>
        <p:nvSpPr>
          <p:cNvPr id="9" name="Text Placeholder 7"/>
          <p:cNvSpPr>
            <a:spLocks noGrp="1"/>
          </p:cNvSpPr>
          <p:nvPr>
            <p:ph type="body" sz="quarter" idx="10" hasCustomPrompt="1"/>
          </p:nvPr>
        </p:nvSpPr>
        <p:spPr>
          <a:xfrm>
            <a:off x="1143000" y="3748089"/>
            <a:ext cx="6858000" cy="1646237"/>
          </a:xfrm>
        </p:spPr>
        <p:txBody>
          <a:bodyPr>
            <a:noAutofit/>
          </a:bodyPr>
          <a:lstStyle>
            <a:lvl1pPr marL="0" indent="0" algn="ctr">
              <a:buNone/>
              <a:defRPr sz="2400" b="1">
                <a:solidFill>
                  <a:schemeClr val="bg1">
                    <a:lumMod val="65000"/>
                  </a:schemeClr>
                </a:solidFill>
              </a:defRPr>
            </a:lvl1pPr>
            <a:lvl2pPr marL="342900" indent="0" algn="ctr">
              <a:buNone/>
              <a:defRPr sz="2400" b="1">
                <a:solidFill>
                  <a:srgbClr val="898989"/>
                </a:solidFill>
              </a:defRPr>
            </a:lvl2pPr>
            <a:lvl3pPr marL="685800" indent="0" algn="ctr">
              <a:buNone/>
              <a:defRPr sz="2400" b="1">
                <a:solidFill>
                  <a:srgbClr val="898989"/>
                </a:solidFill>
              </a:defRPr>
            </a:lvl3pPr>
            <a:lvl4pPr marL="1028700" indent="0" algn="ctr">
              <a:buNone/>
              <a:defRPr sz="2400" b="1">
                <a:solidFill>
                  <a:srgbClr val="898989"/>
                </a:solidFill>
              </a:defRPr>
            </a:lvl4pPr>
            <a:lvl5pPr marL="1371600" indent="0" algn="ctr">
              <a:buNone/>
              <a:defRPr sz="2400" b="1">
                <a:solidFill>
                  <a:srgbClr val="898989"/>
                </a:solidFill>
              </a:defRPr>
            </a:lvl5pPr>
          </a:lstStyle>
          <a:p>
            <a:pPr lvl="0"/>
            <a:r>
              <a:rPr lang="en-US" dirty="0"/>
              <a:t>Click to edit Master subtitle styles</a:t>
            </a:r>
          </a:p>
        </p:txBody>
      </p:sp>
    </p:spTree>
    <p:extLst>
      <p:ext uri="{BB962C8B-B14F-4D97-AF65-F5344CB8AC3E}">
        <p14:creationId xmlns:p14="http://schemas.microsoft.com/office/powerpoint/2010/main" val="72129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9036" y="683381"/>
            <a:ext cx="1805926" cy="661370"/>
          </a:xfrm>
          <a:prstGeom prst="rect">
            <a:avLst/>
          </a:prstGeom>
        </p:spPr>
      </p:pic>
      <p:sp>
        <p:nvSpPr>
          <p:cNvPr id="9" name="Text Placeholder 7"/>
          <p:cNvSpPr>
            <a:spLocks noGrp="1"/>
          </p:cNvSpPr>
          <p:nvPr>
            <p:ph type="body" sz="quarter" idx="10" hasCustomPrompt="1"/>
          </p:nvPr>
        </p:nvSpPr>
        <p:spPr>
          <a:xfrm>
            <a:off x="1143000" y="4327256"/>
            <a:ext cx="6858000" cy="1646237"/>
          </a:xfrm>
        </p:spPr>
        <p:txBody>
          <a:bodyPr>
            <a:noAutofit/>
          </a:bodyPr>
          <a:lstStyle>
            <a:lvl1pPr marL="0" indent="0" algn="ctr">
              <a:buNone/>
              <a:defRPr sz="2400" b="1">
                <a:solidFill>
                  <a:schemeClr val="bg1">
                    <a:lumMod val="65000"/>
                  </a:schemeClr>
                </a:solidFill>
              </a:defRPr>
            </a:lvl1pPr>
            <a:lvl2pPr marL="342900" indent="0" algn="ctr">
              <a:buNone/>
              <a:defRPr sz="2400" b="1">
                <a:solidFill>
                  <a:srgbClr val="898989"/>
                </a:solidFill>
              </a:defRPr>
            </a:lvl2pPr>
            <a:lvl3pPr marL="685800" indent="0" algn="ctr">
              <a:buNone/>
              <a:defRPr sz="2400" b="1">
                <a:solidFill>
                  <a:srgbClr val="898989"/>
                </a:solidFill>
              </a:defRPr>
            </a:lvl3pPr>
            <a:lvl4pPr marL="1028700" indent="0" algn="ctr">
              <a:buNone/>
              <a:defRPr sz="2400" b="1">
                <a:solidFill>
                  <a:srgbClr val="898989"/>
                </a:solidFill>
              </a:defRPr>
            </a:lvl4pPr>
            <a:lvl5pPr marL="1371600" indent="0" algn="ctr">
              <a:buNone/>
              <a:defRPr sz="2400" b="1">
                <a:solidFill>
                  <a:srgbClr val="898989"/>
                </a:solidFill>
              </a:defRPr>
            </a:lvl5pPr>
          </a:lstStyle>
          <a:p>
            <a:pPr lvl="0"/>
            <a:r>
              <a:rPr lang="en-US" dirty="0"/>
              <a:t>Click to edit Master subtitle styles</a:t>
            </a:r>
          </a:p>
        </p:txBody>
      </p:sp>
    </p:spTree>
    <p:extLst>
      <p:ext uri="{BB962C8B-B14F-4D97-AF65-F5344CB8AC3E}">
        <p14:creationId xmlns:p14="http://schemas.microsoft.com/office/powerpoint/2010/main" val="24720501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Chapter Slide - Screen Only">
    <p:bg>
      <p:bgPr>
        <a:solidFill>
          <a:srgbClr val="007EB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chemeClr val="bg1"/>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chemeClr val="bg1">
                    <a:lumMod val="8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0473484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Chapter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rgbClr val="007EB4"/>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rgbClr val="898989"/>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397909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Chapter Slide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9595" y="1268765"/>
            <a:ext cx="6944810" cy="2237228"/>
          </a:xfrm>
        </p:spPr>
        <p:txBody>
          <a:bodyPr anchor="b"/>
          <a:lstStyle>
            <a:lvl1pPr>
              <a:lnSpc>
                <a:spcPts val="4500"/>
              </a:lnSpc>
              <a:defRPr sz="4500"/>
            </a:lvl1pPr>
          </a:lstStyle>
          <a:p>
            <a:r>
              <a:rPr lang="en-US" dirty="0"/>
              <a:t>Click to edit Master </a:t>
            </a:r>
            <a:br>
              <a:rPr lang="en-US" dirty="0"/>
            </a:br>
            <a:r>
              <a:rPr lang="en-US" dirty="0"/>
              <a:t>chapter style</a:t>
            </a:r>
          </a:p>
        </p:txBody>
      </p:sp>
      <p:sp>
        <p:nvSpPr>
          <p:cNvPr id="3" name="Text Placeholder 2"/>
          <p:cNvSpPr>
            <a:spLocks noGrp="1"/>
          </p:cNvSpPr>
          <p:nvPr>
            <p:ph type="body" idx="1" hasCustomPrompt="1"/>
          </p:nvPr>
        </p:nvSpPr>
        <p:spPr>
          <a:xfrm>
            <a:off x="1103254" y="3613573"/>
            <a:ext cx="6944810" cy="1500187"/>
          </a:xfrm>
        </p:spPr>
        <p:txBody>
          <a:bodyPr/>
          <a:lstStyle>
            <a:lvl1pPr marL="0" indent="0" algn="ctr">
              <a:buNone/>
              <a:defRPr sz="1800" b="1">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subtitle style</a:t>
            </a:r>
          </a:p>
        </p:txBody>
      </p:sp>
      <p:sp>
        <p:nvSpPr>
          <p:cNvPr id="4" name="Date Placeholder 3"/>
          <p:cNvSpPr>
            <a:spLocks noGrp="1"/>
          </p:cNvSpPr>
          <p:nvPr>
            <p:ph type="dt" sz="half" idx="10"/>
          </p:nvPr>
        </p:nvSpPr>
        <p:spPr/>
        <p:txBody>
          <a:bodyPr/>
          <a:lstStyle/>
          <a:p>
            <a:fld id="{32719964-A6A4-B040-94EE-59D007E5DCB1}" type="datetime4">
              <a:rPr lang="en-US" smtClean="0"/>
              <a:t>July 23,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8919748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628650" y="530650"/>
            <a:ext cx="7886700" cy="59890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0"/>
          </p:nvPr>
        </p:nvSpPr>
        <p:spPr>
          <a:xfrm>
            <a:off x="390920" y="6194301"/>
            <a:ext cx="1795815" cy="365125"/>
          </a:xfrm>
        </p:spPr>
        <p:txBody>
          <a:bodyPr/>
          <a:lstStyle/>
          <a:p>
            <a:fld id="{5C63769D-CC2F-864E-9501-A077951EC7AD}" type="datetime4">
              <a:rPr lang="en-US" smtClean="0"/>
              <a:t>July 23, 2020</a:t>
            </a:fld>
            <a:endParaRPr lang="en-US"/>
          </a:p>
        </p:txBody>
      </p:sp>
      <p:sp>
        <p:nvSpPr>
          <p:cNvPr id="9" name="Footer Placeholder 5"/>
          <p:cNvSpPr>
            <a:spLocks noGrp="1"/>
          </p:cNvSpPr>
          <p:nvPr>
            <p:ph type="ftr" sz="quarter" idx="11"/>
          </p:nvPr>
        </p:nvSpPr>
        <p:spPr>
          <a:xfrm>
            <a:off x="3028950" y="6194301"/>
            <a:ext cx="3086100" cy="365125"/>
          </a:xfrm>
        </p:spPr>
        <p:txBody>
          <a:bodyPr/>
          <a:lstStyle/>
          <a:p>
            <a:endParaRPr lang="en-US"/>
          </a:p>
        </p:txBody>
      </p:sp>
      <p:sp>
        <p:nvSpPr>
          <p:cNvPr id="10" name="Slide Number Placeholder 6"/>
          <p:cNvSpPr>
            <a:spLocks noGrp="1"/>
          </p:cNvSpPr>
          <p:nvPr>
            <p:ph type="sldNum" sz="quarter" idx="12"/>
          </p:nvPr>
        </p:nvSpPr>
        <p:spPr>
          <a:xfrm>
            <a:off x="6796510" y="6194301"/>
            <a:ext cx="2057400" cy="365125"/>
          </a:xfrm>
        </p:spPr>
        <p:txBody>
          <a:bodyPr/>
          <a:lstStyle/>
          <a:p>
            <a:fld id="{B1AB44B9-F1EC-4F4B-88D4-413245C9CD3E}" type="slidenum">
              <a:rPr lang="en-US" smtClean="0"/>
              <a:t>‹#›</a:t>
            </a:fld>
            <a:endParaRPr lang="en-US"/>
          </a:p>
        </p:txBody>
      </p:sp>
      <p:sp>
        <p:nvSpPr>
          <p:cNvPr id="11" name="Subtitle 2"/>
          <p:cNvSpPr>
            <a:spLocks noGrp="1"/>
          </p:cNvSpPr>
          <p:nvPr>
            <p:ph type="subTitle" idx="13"/>
          </p:nvPr>
        </p:nvSpPr>
        <p:spPr>
          <a:xfrm>
            <a:off x="628650" y="1129555"/>
            <a:ext cx="7886700" cy="696071"/>
          </a:xfrm>
        </p:spPr>
        <p:txBody>
          <a:bodyPr>
            <a:normAutofit/>
          </a:bodyPr>
          <a:lstStyle>
            <a:lvl1pPr marL="0" indent="0" algn="ctr">
              <a:buNone/>
              <a:defRPr sz="1575" b="1">
                <a:solidFill>
                  <a:srgbClr val="898989"/>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41871879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773E27-9D36-B645-8BBE-7A2B9B52A935}" type="datetime4">
              <a:rPr lang="en-US" smtClean="0"/>
              <a:t>July 23,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3244679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528918"/>
            <a:ext cx="7886700" cy="1161770"/>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586908"/>
          </a:xfrm>
        </p:spPr>
        <p:txBody>
          <a:bodyPr anchor="b">
            <a:normAutofit/>
          </a:bodyPr>
          <a:lstStyle>
            <a:lvl1pPr marL="0" indent="0">
              <a:buNone/>
              <a:defRPr sz="2100" b="1">
                <a:solidFill>
                  <a:srgbClr val="898989"/>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586908"/>
          </a:xfrm>
        </p:spPr>
        <p:txBody>
          <a:bodyPr anchor="b">
            <a:normAutofit/>
          </a:bodyPr>
          <a:lstStyle>
            <a:lvl1pPr marL="0" indent="0">
              <a:buNone/>
              <a:defRPr sz="2100" b="1">
                <a:solidFill>
                  <a:srgbClr val="898989"/>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B1F02B-F0FB-0A4F-BFD9-D3256C53A202}" type="datetime4">
              <a:rPr lang="en-US" smtClean="0"/>
              <a:t>July 23, 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980115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B6C03B-1ECF-324C-BC62-0687230E677D}" type="datetime4">
              <a:rPr lang="en-US" smtClean="0"/>
              <a:t>July 23, 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31289395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92FA99-F507-8E4B-ABBC-A3B8BC89266F}" type="datetime4">
              <a:rPr lang="en-US" smtClean="0"/>
              <a:t>July 23, 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AB44B9-F1EC-4F4B-88D4-413245C9CD3E}" type="slidenum">
              <a:rPr lang="en-US" smtClean="0"/>
              <a:t>‹#›</a:t>
            </a:fld>
            <a:endParaRPr lang="en-US"/>
          </a:p>
        </p:txBody>
      </p:sp>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Picture Placeholder 7"/>
          <p:cNvSpPr>
            <a:spLocks noGrp="1"/>
          </p:cNvSpPr>
          <p:nvPr>
            <p:ph type="pic" sz="quarter" idx="13"/>
          </p:nvPr>
        </p:nvSpPr>
        <p:spPr>
          <a:xfrm>
            <a:off x="0" y="0"/>
            <a:ext cx="9144000" cy="6858000"/>
          </a:xfrm>
        </p:spPr>
        <p:txBody>
          <a:bodyPr/>
          <a:lstStyle/>
          <a:p>
            <a:r>
              <a:rPr lang="en-US"/>
              <a:t>Click icon to add picture</a:t>
            </a:r>
            <a:endParaRPr lang="en-US" dirty="0"/>
          </a:p>
        </p:txBody>
      </p:sp>
    </p:spTree>
    <p:extLst>
      <p:ext uri="{BB962C8B-B14F-4D97-AF65-F5344CB8AC3E}">
        <p14:creationId xmlns:p14="http://schemas.microsoft.com/office/powerpoint/2010/main" val="124656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lines)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7338" y="692797"/>
            <a:ext cx="2409324" cy="661760"/>
          </a:xfrm>
          <a:prstGeom prst="rect">
            <a:avLst/>
          </a:prstGeom>
        </p:spPr>
      </p:pic>
    </p:spTree>
    <p:extLst>
      <p:ext uri="{BB962C8B-B14F-4D97-AF65-F5344CB8AC3E}">
        <p14:creationId xmlns:p14="http://schemas.microsoft.com/office/powerpoint/2010/main" val="3111840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224275"/>
          </a:xfrm>
        </p:spPr>
        <p:txBody>
          <a:bodyPr anchor="t">
            <a:normAutofit/>
          </a:bodyPr>
          <a:lstStyle>
            <a:lvl1pPr algn="l">
              <a:defRPr sz="27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0803C8E-ED71-CF4A-92C6-E7239BE1B2FF}" type="datetime4">
              <a:rPr lang="en-US" smtClean="0"/>
              <a:t>July 23,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32114180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5" name="Date Placeholder 4"/>
          <p:cNvSpPr>
            <a:spLocks noGrp="1"/>
          </p:cNvSpPr>
          <p:nvPr>
            <p:ph type="dt" sz="half" idx="10"/>
          </p:nvPr>
        </p:nvSpPr>
        <p:spPr/>
        <p:txBody>
          <a:bodyPr/>
          <a:lstStyle/>
          <a:p>
            <a:fld id="{5C63769D-CC2F-864E-9501-A077951EC7AD}" type="datetime4">
              <a:rPr lang="en-US" smtClean="0"/>
              <a:t>July 23,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
        <p:nvSpPr>
          <p:cNvPr id="8" name="Title 1"/>
          <p:cNvSpPr>
            <a:spLocks noGrp="1"/>
          </p:cNvSpPr>
          <p:nvPr>
            <p:ph type="title"/>
          </p:nvPr>
        </p:nvSpPr>
        <p:spPr>
          <a:xfrm>
            <a:off x="629841" y="987426"/>
            <a:ext cx="2949178" cy="1224275"/>
          </a:xfrm>
        </p:spPr>
        <p:txBody>
          <a:bodyPr anchor="t">
            <a:normAutofit/>
          </a:bodyPr>
          <a:lstStyle>
            <a:lvl1pPr algn="l">
              <a:defRPr sz="2700"/>
            </a:lvl1pPr>
          </a:lstStyle>
          <a:p>
            <a:r>
              <a:rPr lang="en-US"/>
              <a:t>Click to edit Master title style</a:t>
            </a:r>
            <a:endParaRPr lang="en-US" dirty="0"/>
          </a:p>
        </p:txBody>
      </p:sp>
      <p:sp>
        <p:nvSpPr>
          <p:cNvPr id="9"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22447098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C15546-B921-4CE8-85D1-C866D77122C8}" type="datetime1">
              <a:rPr lang="en-US" smtClean="0"/>
              <a:t>7/23/2020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D8CDD-C475-4C3E-9EEC-6453CECA70C8}" type="slidenum">
              <a:rPr lang="en-US" smtClean="0"/>
              <a:t>‹#›</a:t>
            </a:fld>
            <a:endParaRPr lang="en-US"/>
          </a:p>
        </p:txBody>
      </p:sp>
    </p:spTree>
    <p:extLst>
      <p:ext uri="{BB962C8B-B14F-4D97-AF65-F5344CB8AC3E}">
        <p14:creationId xmlns:p14="http://schemas.microsoft.com/office/powerpoint/2010/main" val="5952651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BA Logo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95312" y="1606513"/>
            <a:ext cx="3353375" cy="3644973"/>
          </a:xfrm>
          <a:prstGeom prst="rect">
            <a:avLst/>
          </a:prstGeom>
        </p:spPr>
      </p:pic>
    </p:spTree>
    <p:extLst>
      <p:ext uri="{BB962C8B-B14F-4D97-AF65-F5344CB8AC3E}">
        <p14:creationId xmlns:p14="http://schemas.microsoft.com/office/powerpoint/2010/main" val="42852027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1 line)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a:t>
            </a:r>
            <a:r>
              <a:rPr lang="en-US"/>
              <a:t>style (1 line)</a:t>
            </a:r>
            <a:endParaRPr lang="en-US" dirty="0"/>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7338" y="692797"/>
            <a:ext cx="2409324" cy="661760"/>
          </a:xfrm>
          <a:prstGeom prst="rect">
            <a:avLst/>
          </a:prstGeom>
        </p:spPr>
      </p:pic>
    </p:spTree>
    <p:extLst>
      <p:ext uri="{BB962C8B-B14F-4D97-AF65-F5344CB8AC3E}">
        <p14:creationId xmlns:p14="http://schemas.microsoft.com/office/powerpoint/2010/main" val="23600886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2 lines)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7338" y="692797"/>
            <a:ext cx="2409324" cy="661760"/>
          </a:xfrm>
          <a:prstGeom prst="rect">
            <a:avLst/>
          </a:prstGeom>
        </p:spPr>
      </p:pic>
    </p:spTree>
    <p:extLst>
      <p:ext uri="{BB962C8B-B14F-4D97-AF65-F5344CB8AC3E}">
        <p14:creationId xmlns:p14="http://schemas.microsoft.com/office/powerpoint/2010/main" val="36207291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(1 line)</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8048" y="699244"/>
            <a:ext cx="2407901" cy="661370"/>
          </a:xfrm>
          <a:prstGeom prst="rect">
            <a:avLst/>
          </a:prstGeom>
        </p:spPr>
      </p:pic>
    </p:spTree>
    <p:extLst>
      <p:ext uri="{BB962C8B-B14F-4D97-AF65-F5344CB8AC3E}">
        <p14:creationId xmlns:p14="http://schemas.microsoft.com/office/powerpoint/2010/main" val="23004720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8048" y="699244"/>
            <a:ext cx="2407901" cy="661370"/>
          </a:xfrm>
          <a:prstGeom prst="rect">
            <a:avLst/>
          </a:prstGeom>
        </p:spPr>
      </p:pic>
    </p:spTree>
    <p:extLst>
      <p:ext uri="{BB962C8B-B14F-4D97-AF65-F5344CB8AC3E}">
        <p14:creationId xmlns:p14="http://schemas.microsoft.com/office/powerpoint/2010/main" val="26328120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Chapter Slide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7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chemeClr val="bg1"/>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chemeClr val="bg1">
                    <a:lumMod val="85000"/>
                  </a:schemeClr>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8340703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rgbClr val="007EB4"/>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012028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(1 line)</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8048" y="699244"/>
            <a:ext cx="2407901" cy="661370"/>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Chapter Slide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9597" y="1268765"/>
            <a:ext cx="6944810" cy="2237228"/>
          </a:xfrm>
        </p:spPr>
        <p:txBody>
          <a:bodyPr anchor="b"/>
          <a:lstStyle>
            <a:lvl1pPr>
              <a:lnSpc>
                <a:spcPts val="4500"/>
              </a:lnSpc>
              <a:defRPr sz="4500"/>
            </a:lvl1pPr>
          </a:lstStyle>
          <a:p>
            <a:r>
              <a:rPr lang="en-US" dirty="0"/>
              <a:t>Click to edit Master </a:t>
            </a:r>
            <a:br>
              <a:rPr lang="en-US" dirty="0"/>
            </a:br>
            <a:r>
              <a:rPr lang="en-US" dirty="0"/>
              <a:t>chapter style</a:t>
            </a:r>
          </a:p>
        </p:txBody>
      </p:sp>
      <p:sp>
        <p:nvSpPr>
          <p:cNvPr id="3" name="Text Placeholder 2"/>
          <p:cNvSpPr>
            <a:spLocks noGrp="1"/>
          </p:cNvSpPr>
          <p:nvPr>
            <p:ph type="body" idx="1" hasCustomPrompt="1"/>
          </p:nvPr>
        </p:nvSpPr>
        <p:spPr>
          <a:xfrm>
            <a:off x="1103254" y="3613579"/>
            <a:ext cx="6944810" cy="1500187"/>
          </a:xfrm>
        </p:spPr>
        <p:txBody>
          <a:bodyPr/>
          <a:lstStyle>
            <a:lvl1pPr marL="0" indent="0" algn="ctr">
              <a:buNone/>
              <a:defRPr sz="1800" b="1">
                <a:solidFill>
                  <a:schemeClr val="tx1">
                    <a:tint val="75000"/>
                  </a:schemeClr>
                </a:solidFill>
              </a:defRPr>
            </a:lvl1pPr>
            <a:lvl2pPr marL="342875" indent="0">
              <a:buNone/>
              <a:defRPr sz="1500">
                <a:solidFill>
                  <a:schemeClr val="tx1">
                    <a:tint val="75000"/>
                  </a:schemeClr>
                </a:solidFill>
              </a:defRPr>
            </a:lvl2pPr>
            <a:lvl3pPr marL="685749" indent="0">
              <a:buNone/>
              <a:defRPr sz="135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3"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pPr lvl="0"/>
            <a:r>
              <a:rPr lang="en-US" dirty="0"/>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Office of Disaster Assistance</a:t>
            </a:r>
          </a:p>
        </p:txBody>
      </p:sp>
      <p:sp>
        <p:nvSpPr>
          <p:cNvPr id="6" name="Slide Number Placeholder 5"/>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27822808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628650" y="368608"/>
            <a:ext cx="7886700" cy="59890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0"/>
          </p:nvPr>
        </p:nvSpPr>
        <p:spPr>
          <a:xfrm>
            <a:off x="417815" y="6194307"/>
            <a:ext cx="1795815" cy="365125"/>
          </a:xfrm>
        </p:spPr>
        <p:txBody>
          <a:bodyPr/>
          <a:lstStyle/>
          <a:p>
            <a:endParaRPr lang="en-US" dirty="0"/>
          </a:p>
        </p:txBody>
      </p:sp>
      <p:sp>
        <p:nvSpPr>
          <p:cNvPr id="9" name="Footer Placeholder 5"/>
          <p:cNvSpPr>
            <a:spLocks noGrp="1"/>
          </p:cNvSpPr>
          <p:nvPr>
            <p:ph type="ftr" sz="quarter" idx="11"/>
          </p:nvPr>
        </p:nvSpPr>
        <p:spPr>
          <a:xfrm>
            <a:off x="3028950" y="6194307"/>
            <a:ext cx="3086100" cy="365125"/>
          </a:xfrm>
        </p:spPr>
        <p:txBody>
          <a:bodyPr/>
          <a:lstStyle/>
          <a:p>
            <a:r>
              <a:rPr lang="en-US" dirty="0"/>
              <a:t>Office of Disaster Assistance</a:t>
            </a:r>
          </a:p>
        </p:txBody>
      </p:sp>
      <p:sp>
        <p:nvSpPr>
          <p:cNvPr id="10" name="Slide Number Placeholder 6"/>
          <p:cNvSpPr>
            <a:spLocks noGrp="1"/>
          </p:cNvSpPr>
          <p:nvPr>
            <p:ph type="sldNum" sz="quarter" idx="12"/>
          </p:nvPr>
        </p:nvSpPr>
        <p:spPr>
          <a:xfrm>
            <a:off x="6796510" y="6194307"/>
            <a:ext cx="2057400" cy="365125"/>
          </a:xfrm>
        </p:spPr>
        <p:txBody>
          <a:bodyPr/>
          <a:lstStyle/>
          <a:p>
            <a:fld id="{B1AB44B9-F1EC-4F4B-88D4-413245C9CD3E}" type="slidenum">
              <a:rPr lang="en-US" smtClean="0"/>
              <a:t>‹#›</a:t>
            </a:fld>
            <a:endParaRPr lang="en-US" dirty="0"/>
          </a:p>
        </p:txBody>
      </p:sp>
      <p:sp>
        <p:nvSpPr>
          <p:cNvPr id="11" name="Subtitle 2"/>
          <p:cNvSpPr>
            <a:spLocks noGrp="1"/>
          </p:cNvSpPr>
          <p:nvPr>
            <p:ph type="subTitle" idx="13"/>
          </p:nvPr>
        </p:nvSpPr>
        <p:spPr>
          <a:xfrm>
            <a:off x="628650" y="967512"/>
            <a:ext cx="7886700" cy="696071"/>
          </a:xfrm>
        </p:spPr>
        <p:txBody>
          <a:bodyPr>
            <a:normAutofit/>
          </a:bodyPr>
          <a:lstStyle>
            <a:lvl1pPr marL="0" indent="0" algn="ctr">
              <a:buNone/>
              <a:defRPr sz="1575"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2924141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7026"/>
            <a:ext cx="7886700" cy="762528"/>
          </a:xfrm>
        </p:spPr>
        <p:txBody>
          <a:bodyPr/>
          <a:lstStyle/>
          <a:p>
            <a:r>
              <a:rPr lang="en-US"/>
              <a:t>Click to edit Master title style</a:t>
            </a:r>
          </a:p>
        </p:txBody>
      </p:sp>
      <p:sp>
        <p:nvSpPr>
          <p:cNvPr id="3" name="Content Placeholder 2"/>
          <p:cNvSpPr>
            <a:spLocks noGrp="1"/>
          </p:cNvSpPr>
          <p:nvPr>
            <p:ph sz="half" idx="1"/>
          </p:nvPr>
        </p:nvSpPr>
        <p:spPr>
          <a:xfrm>
            <a:off x="628650" y="1568824"/>
            <a:ext cx="3886200" cy="46081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68824"/>
            <a:ext cx="3886200" cy="46081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Office of Disaster Assistance</a:t>
            </a:r>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39316155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73996"/>
            <a:ext cx="7886700" cy="1161770"/>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a:t>Office of Disaster Assistance</a:t>
            </a:r>
          </a:p>
        </p:txBody>
      </p:sp>
      <p:sp>
        <p:nvSpPr>
          <p:cNvPr id="9" name="Slide Number Placeholder 8"/>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12738210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Office of Disaster Assistance</a:t>
            </a:r>
          </a:p>
        </p:txBody>
      </p:sp>
      <p:sp>
        <p:nvSpPr>
          <p:cNvPr id="5" name="Slide Number Placeholder 4"/>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25768466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a:t>Office of Disaster Assistance</a:t>
            </a:r>
          </a:p>
        </p:txBody>
      </p:sp>
      <p:sp>
        <p:nvSpPr>
          <p:cNvPr id="4" name="Slide Number Placeholder 3"/>
          <p:cNvSpPr>
            <a:spLocks noGrp="1"/>
          </p:cNvSpPr>
          <p:nvPr>
            <p:ph type="sldNum" sz="quarter" idx="12"/>
          </p:nvPr>
        </p:nvSpPr>
        <p:spPr/>
        <p:txBody>
          <a:bodyPr/>
          <a:lstStyle/>
          <a:p>
            <a:fld id="{B1AB44B9-F1EC-4F4B-88D4-413245C9CD3E}" type="slidenum">
              <a:rPr lang="en-US" smtClean="0"/>
              <a:t>‹#›</a:t>
            </a:fld>
            <a:endParaRPr lang="en-US" dirty="0"/>
          </a:p>
        </p:txBody>
      </p:sp>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Picture Placeholder 7"/>
          <p:cNvSpPr>
            <a:spLocks noGrp="1"/>
          </p:cNvSpPr>
          <p:nvPr>
            <p:ph type="pic" sz="quarter" idx="13"/>
          </p:nvPr>
        </p:nvSpPr>
        <p:spPr>
          <a:xfrm>
            <a:off x="0" y="0"/>
            <a:ext cx="9144000" cy="6858000"/>
          </a:xfrm>
        </p:spPr>
        <p:txBody>
          <a:bodyPr/>
          <a:lstStyle/>
          <a:p>
            <a:r>
              <a:rPr lang="en-US" dirty="0"/>
              <a:t>Click icon to add picture</a:t>
            </a:r>
          </a:p>
        </p:txBody>
      </p:sp>
    </p:spTree>
    <p:extLst>
      <p:ext uri="{BB962C8B-B14F-4D97-AF65-F5344CB8AC3E}">
        <p14:creationId xmlns:p14="http://schemas.microsoft.com/office/powerpoint/2010/main" val="19537155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32"/>
            <a:ext cx="2949178" cy="1224275"/>
          </a:xfrm>
        </p:spPr>
        <p:txBody>
          <a:bodyPr anchor="t">
            <a:normAutofit/>
          </a:bodyPr>
          <a:lstStyle>
            <a:lvl1pPr algn="l">
              <a:defRPr sz="2700"/>
            </a:lvl1pPr>
          </a:lstStyle>
          <a:p>
            <a:r>
              <a:rPr lang="en-US"/>
              <a:t>Click to edit Master title style</a:t>
            </a:r>
            <a:endParaRPr lang="en-US" dirty="0"/>
          </a:p>
        </p:txBody>
      </p:sp>
      <p:sp>
        <p:nvSpPr>
          <p:cNvPr id="3" name="Content Placeholder 2"/>
          <p:cNvSpPr>
            <a:spLocks noGrp="1"/>
          </p:cNvSpPr>
          <p:nvPr>
            <p:ph idx="1"/>
          </p:nvPr>
        </p:nvSpPr>
        <p:spPr>
          <a:xfrm>
            <a:off x="388739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Office of Disaster Assistance</a:t>
            </a:r>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3539711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87432"/>
            <a:ext cx="4629150" cy="4873625"/>
          </a:xfrm>
        </p:spPr>
        <p:txBody>
          <a:bodyPr/>
          <a:lstStyle>
            <a:lvl1pPr marL="0" indent="0">
              <a:buNone/>
              <a:defRPr sz="2400"/>
            </a:lvl1pPr>
            <a:lvl2pPr marL="342875" indent="0">
              <a:buNone/>
              <a:defRPr sz="2100"/>
            </a:lvl2pPr>
            <a:lvl3pPr marL="685749" indent="0">
              <a:buNone/>
              <a:defRPr sz="1800"/>
            </a:lvl3pPr>
            <a:lvl4pPr marL="1028624" indent="0">
              <a:buNone/>
              <a:defRPr sz="1500"/>
            </a:lvl4pPr>
            <a:lvl5pPr marL="1371498" indent="0">
              <a:buNone/>
              <a:defRPr sz="1500"/>
            </a:lvl5pPr>
            <a:lvl6pPr marL="1714373" indent="0">
              <a:buNone/>
              <a:defRPr sz="1500"/>
            </a:lvl6pPr>
            <a:lvl7pPr marL="2057246" indent="0">
              <a:buNone/>
              <a:defRPr sz="1500"/>
            </a:lvl7pPr>
            <a:lvl8pPr marL="2400120" indent="0">
              <a:buNone/>
              <a:defRPr sz="1500"/>
            </a:lvl8pPr>
            <a:lvl9pPr marL="2742995" indent="0">
              <a:buNone/>
              <a:defRPr sz="1500"/>
            </a:lvl9pPr>
          </a:lstStyle>
          <a:p>
            <a:r>
              <a:rPr lang="en-US" dirty="0"/>
              <a:t>Click icon to add picture</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Office of Disaster Assistance</a:t>
            </a:r>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dirty="0"/>
          </a:p>
        </p:txBody>
      </p:sp>
      <p:sp>
        <p:nvSpPr>
          <p:cNvPr id="8" name="Title 1"/>
          <p:cNvSpPr>
            <a:spLocks noGrp="1"/>
          </p:cNvSpPr>
          <p:nvPr>
            <p:ph type="title"/>
          </p:nvPr>
        </p:nvSpPr>
        <p:spPr>
          <a:xfrm>
            <a:off x="629841" y="987432"/>
            <a:ext cx="2949178" cy="1224275"/>
          </a:xfrm>
        </p:spPr>
        <p:txBody>
          <a:bodyPr anchor="t">
            <a:normAutofit/>
          </a:bodyPr>
          <a:lstStyle>
            <a:lvl1pPr algn="l">
              <a:defRPr sz="2700"/>
            </a:lvl1pPr>
          </a:lstStyle>
          <a:p>
            <a:r>
              <a:rPr lang="en-US"/>
              <a:t>Click to edit Master title style</a:t>
            </a:r>
            <a:endParaRPr lang="en-US" dirty="0"/>
          </a:p>
        </p:txBody>
      </p:sp>
      <p:sp>
        <p:nvSpPr>
          <p:cNvPr id="9"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Edit Master text styles</a:t>
            </a:r>
          </a:p>
        </p:txBody>
      </p:sp>
    </p:spTree>
    <p:extLst>
      <p:ext uri="{BB962C8B-B14F-4D97-AF65-F5344CB8AC3E}">
        <p14:creationId xmlns:p14="http://schemas.microsoft.com/office/powerpoint/2010/main" val="28718774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9220361"/>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49F81-772C-4D9C-A628-A06FD1D208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1A4268-AE9C-43E4-9AF5-5446955F10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C23EEC-2879-42DC-B3D3-1CB808E221AB}"/>
              </a:ext>
            </a:extLst>
          </p:cNvPr>
          <p:cNvSpPr>
            <a:spLocks noGrp="1"/>
          </p:cNvSpPr>
          <p:nvPr>
            <p:ph type="dt" sz="half" idx="10"/>
          </p:nvPr>
        </p:nvSpPr>
        <p:spPr/>
        <p:txBody>
          <a:bodyPr/>
          <a:lstStyle/>
          <a:p>
            <a:fld id="{D6EDC403-E906-43D7-975F-69F67B30EB54}" type="datetimeFigureOut">
              <a:rPr lang="en-US" smtClean="0"/>
              <a:t>7/23/2020</a:t>
            </a:fld>
            <a:endParaRPr lang="en-US" dirty="0"/>
          </a:p>
        </p:txBody>
      </p:sp>
      <p:sp>
        <p:nvSpPr>
          <p:cNvPr id="5" name="Footer Placeholder 4">
            <a:extLst>
              <a:ext uri="{FF2B5EF4-FFF2-40B4-BE49-F238E27FC236}">
                <a16:creationId xmlns:a16="http://schemas.microsoft.com/office/drawing/2014/main" id="{9BBFDC23-A0D1-400C-871C-73DB6C948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34EFD0-71D3-457E-9254-44CCCED0DF55}"/>
              </a:ext>
            </a:extLst>
          </p:cNvPr>
          <p:cNvSpPr>
            <a:spLocks noGrp="1"/>
          </p:cNvSpPr>
          <p:nvPr>
            <p:ph type="sldNum" sz="quarter" idx="12"/>
          </p:nvPr>
        </p:nvSpPr>
        <p:spPr/>
        <p:txBody>
          <a:bodyPr/>
          <a:lstStyle/>
          <a:p>
            <a:fld id="{71A14D94-EA6D-4964-92BE-3D7D358FD7CC}" type="slidenum">
              <a:rPr lang="en-US" altLang="en-US" smtClean="0"/>
              <a:pPr/>
              <a:t>‹#›</a:t>
            </a:fld>
            <a:endParaRPr lang="en-US" altLang="en-US" dirty="0"/>
          </a:p>
        </p:txBody>
      </p:sp>
    </p:spTree>
    <p:extLst>
      <p:ext uri="{BB962C8B-B14F-4D97-AF65-F5344CB8AC3E}">
        <p14:creationId xmlns:p14="http://schemas.microsoft.com/office/powerpoint/2010/main" val="4014625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8048" y="699244"/>
            <a:ext cx="2407901" cy="66137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Chapter Slid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7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chemeClr val="bg1"/>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chemeClr val="bg1">
                    <a:lumMod val="85000"/>
                  </a:schemeClr>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Chapter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rgbClr val="007EB4"/>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Chapter Slide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9597" y="1268765"/>
            <a:ext cx="6944810" cy="2237228"/>
          </a:xfrm>
        </p:spPr>
        <p:txBody>
          <a:bodyPr anchor="b"/>
          <a:lstStyle>
            <a:lvl1pPr>
              <a:lnSpc>
                <a:spcPts val="4500"/>
              </a:lnSpc>
              <a:defRPr sz="4500"/>
            </a:lvl1pPr>
          </a:lstStyle>
          <a:p>
            <a:r>
              <a:rPr lang="en-US" dirty="0"/>
              <a:t>Click to edit Master </a:t>
            </a:r>
            <a:br>
              <a:rPr lang="en-US" dirty="0"/>
            </a:br>
            <a:r>
              <a:rPr lang="en-US" dirty="0"/>
              <a:t>chapter style</a:t>
            </a:r>
          </a:p>
        </p:txBody>
      </p:sp>
      <p:sp>
        <p:nvSpPr>
          <p:cNvPr id="3" name="Text Placeholder 2"/>
          <p:cNvSpPr>
            <a:spLocks noGrp="1"/>
          </p:cNvSpPr>
          <p:nvPr>
            <p:ph type="body" idx="1" hasCustomPrompt="1"/>
          </p:nvPr>
        </p:nvSpPr>
        <p:spPr>
          <a:xfrm>
            <a:off x="1103254" y="3613579"/>
            <a:ext cx="6944810" cy="1500187"/>
          </a:xfrm>
        </p:spPr>
        <p:txBody>
          <a:bodyPr/>
          <a:lstStyle>
            <a:lvl1pPr marL="0" indent="0" algn="ctr">
              <a:buNone/>
              <a:defRPr sz="1800" b="1">
                <a:solidFill>
                  <a:schemeClr val="tx1">
                    <a:tint val="75000"/>
                  </a:schemeClr>
                </a:solidFill>
              </a:defRPr>
            </a:lvl1pPr>
            <a:lvl2pPr marL="342875" indent="0">
              <a:buNone/>
              <a:defRPr sz="1500">
                <a:solidFill>
                  <a:schemeClr val="tx1">
                    <a:tint val="75000"/>
                  </a:schemeClr>
                </a:solidFill>
              </a:defRPr>
            </a:lvl2pPr>
            <a:lvl3pPr marL="685749" indent="0">
              <a:buNone/>
              <a:defRPr sz="135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3"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pPr lvl="0"/>
            <a:r>
              <a:rPr lang="en-US" dirty="0"/>
              <a:t>Click to edit Master subtitle style</a:t>
            </a:r>
          </a:p>
        </p:txBody>
      </p:sp>
      <p:sp>
        <p:nvSpPr>
          <p:cNvPr id="4" name="Date Placeholder 3"/>
          <p:cNvSpPr>
            <a:spLocks noGrp="1"/>
          </p:cNvSpPr>
          <p:nvPr>
            <p:ph type="dt" sz="half" idx="10"/>
          </p:nvPr>
        </p:nvSpPr>
        <p:spPr/>
        <p:txBody>
          <a:bodyPr/>
          <a:lstStyle/>
          <a:p>
            <a:fld id="{32719964-A6A4-B040-94EE-59D007E5DCB1}" type="datetime4">
              <a:rPr lang="en-US" smtClean="0"/>
              <a:t>July 23,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647864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628650" y="368608"/>
            <a:ext cx="7886700" cy="59890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0"/>
          </p:nvPr>
        </p:nvSpPr>
        <p:spPr>
          <a:xfrm>
            <a:off x="417815" y="6194307"/>
            <a:ext cx="1795815" cy="365125"/>
          </a:xfrm>
        </p:spPr>
        <p:txBody>
          <a:bodyPr/>
          <a:lstStyle/>
          <a:p>
            <a:fld id="{5C63769D-CC2F-864E-9501-A077951EC7AD}" type="datetime4">
              <a:rPr lang="en-US" smtClean="0"/>
              <a:t>July 23, 2020</a:t>
            </a:fld>
            <a:endParaRPr lang="en-US" dirty="0"/>
          </a:p>
        </p:txBody>
      </p:sp>
      <p:sp>
        <p:nvSpPr>
          <p:cNvPr id="9" name="Footer Placeholder 5"/>
          <p:cNvSpPr>
            <a:spLocks noGrp="1"/>
          </p:cNvSpPr>
          <p:nvPr>
            <p:ph type="ftr" sz="quarter" idx="11"/>
          </p:nvPr>
        </p:nvSpPr>
        <p:spPr>
          <a:xfrm>
            <a:off x="3028950" y="6194307"/>
            <a:ext cx="3086100" cy="365125"/>
          </a:xfrm>
        </p:spPr>
        <p:txBody>
          <a:bodyPr/>
          <a:lstStyle/>
          <a:p>
            <a:endParaRPr lang="en-US"/>
          </a:p>
        </p:txBody>
      </p:sp>
      <p:sp>
        <p:nvSpPr>
          <p:cNvPr id="10" name="Slide Number Placeholder 6"/>
          <p:cNvSpPr>
            <a:spLocks noGrp="1"/>
          </p:cNvSpPr>
          <p:nvPr>
            <p:ph type="sldNum" sz="quarter" idx="12"/>
          </p:nvPr>
        </p:nvSpPr>
        <p:spPr>
          <a:xfrm>
            <a:off x="6796510" y="6194307"/>
            <a:ext cx="2057400" cy="365125"/>
          </a:xfrm>
        </p:spPr>
        <p:txBody>
          <a:bodyPr/>
          <a:lstStyle/>
          <a:p>
            <a:fld id="{B1AB44B9-F1EC-4F4B-88D4-413245C9CD3E}" type="slidenum">
              <a:rPr lang="en-US" smtClean="0"/>
              <a:t>‹#›</a:t>
            </a:fld>
            <a:endParaRPr lang="en-US"/>
          </a:p>
        </p:txBody>
      </p:sp>
      <p:sp>
        <p:nvSpPr>
          <p:cNvPr id="11" name="Subtitle 2"/>
          <p:cNvSpPr>
            <a:spLocks noGrp="1"/>
          </p:cNvSpPr>
          <p:nvPr>
            <p:ph type="subTitle" idx="13"/>
          </p:nvPr>
        </p:nvSpPr>
        <p:spPr>
          <a:xfrm>
            <a:off x="628650" y="967512"/>
            <a:ext cx="7886700" cy="696071"/>
          </a:xfrm>
        </p:spPr>
        <p:txBody>
          <a:bodyPr>
            <a:normAutofit/>
          </a:bodyPr>
          <a:lstStyle>
            <a:lvl1pPr marL="0" indent="0" algn="ctr">
              <a:buNone/>
              <a:defRPr sz="1575"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947093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5.emf"/><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1.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theme" Target="../theme/theme3.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image" Target="../media/image1.png"/><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userDrawn="1"/>
        </p:nvGrpSpPr>
        <p:grpSpPr>
          <a:xfrm>
            <a:off x="96552" y="84029"/>
            <a:ext cx="8950896" cy="329742"/>
            <a:chOff x="157803" y="-1075245"/>
            <a:chExt cx="8950896" cy="329742"/>
          </a:xfrm>
        </p:grpSpPr>
        <p:sp>
          <p:nvSpPr>
            <p:cNvPr id="24" name="Rectangle 23"/>
            <p:cNvSpPr/>
            <p:nvPr userDrawn="1"/>
          </p:nvSpPr>
          <p:spPr>
            <a:xfrm rot="5400000">
              <a:off x="4506856" y="-5424296"/>
              <a:ext cx="126396" cy="8824500"/>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26" name="Rectangle 25"/>
            <p:cNvSpPr/>
            <p:nvPr userDrawn="1"/>
          </p:nvSpPr>
          <p:spPr>
            <a:xfrm>
              <a:off x="89823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sp>
          <p:nvSpPr>
            <p:cNvPr id="28" name="Rectangle 27"/>
            <p:cNvSpPr/>
            <p:nvPr userDrawn="1"/>
          </p:nvSpPr>
          <p:spPr>
            <a:xfrm>
              <a:off x="1578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grpSp>
      <p:sp>
        <p:nvSpPr>
          <p:cNvPr id="6" name="Slide Number Placeholder 5"/>
          <p:cNvSpPr>
            <a:spLocks noGrp="1"/>
          </p:cNvSpPr>
          <p:nvPr>
            <p:ph type="sldNum" sz="quarter" idx="4"/>
          </p:nvPr>
        </p:nvSpPr>
        <p:spPr>
          <a:xfrm>
            <a:off x="6796510" y="6194307"/>
            <a:ext cx="2057400" cy="365125"/>
          </a:xfrm>
          <a:prstGeom prst="rect">
            <a:avLst/>
          </a:prstGeom>
        </p:spPr>
        <p:txBody>
          <a:bodyPr vert="horz" lIns="91440" tIns="45720" rIns="91440" bIns="45720" rtlCol="0" anchor="ctr"/>
          <a:lstStyle>
            <a:lvl1pPr algn="r">
              <a:defRPr sz="900">
                <a:solidFill>
                  <a:schemeClr val="tx1">
                    <a:tint val="75000"/>
                  </a:schemeClr>
                </a:solidFill>
                <a:latin typeface="Source Sans Pro" charset="0"/>
                <a:ea typeface="Source Sans Pro" charset="0"/>
                <a:cs typeface="Source Sans Pro" charset="0"/>
              </a:defRPr>
            </a:lvl1pPr>
          </a:lstStyle>
          <a:p>
            <a:fld id="{B1AB44B9-F1EC-4F4B-88D4-413245C9CD3E}" type="slidenum">
              <a:rPr lang="en-US" smtClean="0"/>
              <a:pPr/>
              <a:t>‹#›</a:t>
            </a:fld>
            <a:endParaRPr lang="en-US" dirty="0"/>
          </a:p>
        </p:txBody>
      </p:sp>
      <p:sp>
        <p:nvSpPr>
          <p:cNvPr id="2" name="Title Placeholder 1"/>
          <p:cNvSpPr>
            <a:spLocks noGrp="1"/>
          </p:cNvSpPr>
          <p:nvPr>
            <p:ph type="title"/>
          </p:nvPr>
        </p:nvSpPr>
        <p:spPr>
          <a:xfrm>
            <a:off x="628650" y="367025"/>
            <a:ext cx="7886700" cy="116003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85748"/>
            <a:ext cx="7886700" cy="444651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028950" y="6194307"/>
            <a:ext cx="3086100" cy="365125"/>
          </a:xfrm>
          <a:prstGeom prst="rect">
            <a:avLst/>
          </a:prstGeom>
        </p:spPr>
        <p:txBody>
          <a:bodyPr vert="horz" lIns="91440" tIns="45720" rIns="91440" bIns="45720" rtlCol="0" anchor="ctr"/>
          <a:lstStyle>
            <a:lvl1pPr algn="ctr">
              <a:defRPr sz="900">
                <a:solidFill>
                  <a:schemeClr val="tx1">
                    <a:tint val="75000"/>
                  </a:schemeClr>
                </a:solidFill>
                <a:latin typeface="Source Sans Pro" charset="0"/>
                <a:ea typeface="Source Sans Pro" charset="0"/>
                <a:cs typeface="Source Sans Pro" charset="0"/>
              </a:defRPr>
            </a:lvl1pPr>
          </a:lstStyle>
          <a:p>
            <a:endParaRPr lang="en-US" dirty="0"/>
          </a:p>
        </p:txBody>
      </p:sp>
      <p:sp>
        <p:nvSpPr>
          <p:cNvPr id="4" name="Date Placeholder 3"/>
          <p:cNvSpPr>
            <a:spLocks noGrp="1"/>
          </p:cNvSpPr>
          <p:nvPr userDrawn="1">
            <p:ph type="dt" sz="half" idx="2"/>
          </p:nvPr>
        </p:nvSpPr>
        <p:spPr>
          <a:xfrm>
            <a:off x="419100" y="6194307"/>
            <a:ext cx="1767635" cy="365125"/>
          </a:xfrm>
          <a:prstGeom prst="rect">
            <a:avLst/>
          </a:prstGeom>
        </p:spPr>
        <p:txBody>
          <a:bodyPr vert="horz" lIns="91440" tIns="45720" rIns="91440" bIns="45720" rtlCol="0" anchor="ctr"/>
          <a:lstStyle>
            <a:lvl1pPr algn="l">
              <a:defRPr sz="900">
                <a:solidFill>
                  <a:schemeClr val="tx1">
                    <a:tint val="75000"/>
                  </a:schemeClr>
                </a:solidFill>
                <a:latin typeface="Source Sans Pro" charset="0"/>
                <a:ea typeface="Source Sans Pro" charset="0"/>
                <a:cs typeface="Source Sans Pro" charset="0"/>
              </a:defRPr>
            </a:lvl1pPr>
          </a:lstStyle>
          <a:p>
            <a:fld id="{96B854B8-A2FC-3842-9F94-7A6835489AD3}" type="datetime4">
              <a:rPr lang="en-US" smtClean="0"/>
              <a:pPr/>
              <a:t>July 23, 2020</a:t>
            </a:fld>
            <a:endParaRPr lang="en-US" dirty="0"/>
          </a:p>
        </p:txBody>
      </p:sp>
      <p:sp>
        <p:nvSpPr>
          <p:cNvPr id="17" name="Rectangle 16"/>
          <p:cNvSpPr/>
          <p:nvPr userDrawn="1"/>
        </p:nvSpPr>
        <p:spPr>
          <a:xfrm rot="5400000">
            <a:off x="4651327" y="2502552"/>
            <a:ext cx="126396" cy="8413052"/>
          </a:xfrm>
          <a:prstGeom prst="rect">
            <a:avLst/>
          </a:prstGeom>
          <a:solidFill>
            <a:srgbClr val="CC3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31" name="Rectangle 30"/>
          <p:cNvSpPr/>
          <p:nvPr userDrawn="1"/>
        </p:nvSpPr>
        <p:spPr>
          <a:xfrm>
            <a:off x="8921052" y="6328188"/>
            <a:ext cx="126396" cy="445733"/>
          </a:xfrm>
          <a:custGeom>
            <a:avLst/>
            <a:gdLst>
              <a:gd name="connsiteX0" fmla="*/ 0 w 126396"/>
              <a:gd name="connsiteY0" fmla="*/ 0 h 445733"/>
              <a:gd name="connsiteX1" fmla="*/ 126396 w 126396"/>
              <a:gd name="connsiteY1" fmla="*/ 0 h 445733"/>
              <a:gd name="connsiteX2" fmla="*/ 126396 w 126396"/>
              <a:gd name="connsiteY2" fmla="*/ 445733 h 445733"/>
              <a:gd name="connsiteX3" fmla="*/ 0 w 126396"/>
              <a:gd name="connsiteY3" fmla="*/ 445733 h 445733"/>
              <a:gd name="connsiteX4" fmla="*/ 0 w 126396"/>
              <a:gd name="connsiteY4" fmla="*/ 0 h 445733"/>
              <a:gd name="connsiteX0" fmla="*/ 0 w 126396"/>
              <a:gd name="connsiteY0" fmla="*/ 0 h 445733"/>
              <a:gd name="connsiteX1" fmla="*/ 126396 w 126396"/>
              <a:gd name="connsiteY1" fmla="*/ 0 h 445733"/>
              <a:gd name="connsiteX2" fmla="*/ 123221 w 126396"/>
              <a:gd name="connsiteY2" fmla="*/ 325083 h 445733"/>
              <a:gd name="connsiteX3" fmla="*/ 0 w 126396"/>
              <a:gd name="connsiteY3" fmla="*/ 445733 h 445733"/>
              <a:gd name="connsiteX4" fmla="*/ 0 w 126396"/>
              <a:gd name="connsiteY4" fmla="*/ 0 h 44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5733">
                <a:moveTo>
                  <a:pt x="0" y="0"/>
                </a:moveTo>
                <a:lnTo>
                  <a:pt x="126396" y="0"/>
                </a:lnTo>
                <a:cubicBezTo>
                  <a:pt x="125338" y="108361"/>
                  <a:pt x="124279" y="216722"/>
                  <a:pt x="123221" y="325083"/>
                </a:cubicBezTo>
                <a:lnTo>
                  <a:pt x="0" y="445733"/>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pic>
        <p:nvPicPr>
          <p:cNvPr id="32" name="Picture 31"/>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09997" y="6512421"/>
            <a:ext cx="332145" cy="253885"/>
          </a:xfrm>
          <a:prstGeom prst="rect">
            <a:avLst/>
          </a:prstGeom>
        </p:spPr>
      </p:pic>
    </p:spTree>
    <p:extLst>
      <p:ext uri="{BB962C8B-B14F-4D97-AF65-F5344CB8AC3E}">
        <p14:creationId xmlns:p14="http://schemas.microsoft.com/office/powerpoint/2010/main" val="145296608"/>
      </p:ext>
    </p:extLst>
  </p:cSld>
  <p:clrMap bg1="lt1" tx1="dk1" bg2="lt2" tx2="dk2" accent1="accent1" accent2="accent2" accent3="accent3" accent4="accent4" accent5="accent5" accent6="accent6" hlink="hlink" folHlink="folHlink"/>
  <p:sldLayoutIdLst>
    <p:sldLayoutId id="2147483663" r:id="rId1"/>
    <p:sldLayoutId id="2147483666" r:id="rId2"/>
    <p:sldLayoutId id="2147483649" r:id="rId3"/>
    <p:sldLayoutId id="2147483668" r:id="rId4"/>
    <p:sldLayoutId id="2147483667" r:id="rId5"/>
    <p:sldLayoutId id="2147483662" r:id="rId6"/>
    <p:sldLayoutId id="2147483665" r:id="rId7"/>
    <p:sldLayoutId id="2147483651" r:id="rId8"/>
    <p:sldLayoutId id="2147483650" r:id="rId9"/>
    <p:sldLayoutId id="2147483652" r:id="rId10"/>
    <p:sldLayoutId id="2147483653" r:id="rId11"/>
    <p:sldLayoutId id="2147483654" r:id="rId12"/>
    <p:sldLayoutId id="2147483655" r:id="rId13"/>
    <p:sldLayoutId id="2147483656" r:id="rId14"/>
    <p:sldLayoutId id="2147483657" r:id="rId15"/>
    <p:sldLayoutId id="2147483669" r:id="rId16"/>
  </p:sldLayoutIdLst>
  <p:hf hdr="0" ftr="0" dt="0"/>
  <p:txStyles>
    <p:title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p:titleStyle>
    <p:bodyStyle>
      <a:lvl1pPr marL="171438" indent="-171438" algn="l" defTabSz="685749"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13" indent="-171438" algn="l" defTabSz="685749"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186" indent="-171438" algn="l" defTabSz="685749"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060"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2935"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809"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quot;&quot;"/>
          <p:cNvPicPr>
            <a:picLocks noChangeAspect="1"/>
          </p:cNvPicPr>
          <p:nvPr userDrawn="1"/>
        </p:nvPicPr>
        <p:blipFill rotWithShape="1">
          <a:blip r:embed="rId18"/>
          <a:srcRect t="-18262"/>
          <a:stretch/>
        </p:blipFill>
        <p:spPr>
          <a:xfrm>
            <a:off x="114300" y="6194301"/>
            <a:ext cx="8915400" cy="527175"/>
          </a:xfrm>
          <a:prstGeom prst="rect">
            <a:avLst/>
          </a:prstGeom>
        </p:spPr>
      </p:pic>
      <p:sp>
        <p:nvSpPr>
          <p:cNvPr id="6" name="Slide Number Placeholder 5"/>
          <p:cNvSpPr>
            <a:spLocks noGrp="1"/>
          </p:cNvSpPr>
          <p:nvPr>
            <p:ph type="sldNum" sz="quarter" idx="4"/>
          </p:nvPr>
        </p:nvSpPr>
        <p:spPr>
          <a:xfrm>
            <a:off x="6796510" y="6194301"/>
            <a:ext cx="2057400" cy="365125"/>
          </a:xfrm>
          <a:prstGeom prst="rect">
            <a:avLst/>
          </a:prstGeom>
        </p:spPr>
        <p:txBody>
          <a:bodyPr vert="horz" lIns="91440" tIns="45720" rIns="91440" bIns="45720" rtlCol="0" anchor="ctr"/>
          <a:lstStyle>
            <a:lvl1pPr algn="r">
              <a:defRPr sz="900">
                <a:solidFill>
                  <a:schemeClr val="tx1">
                    <a:tint val="75000"/>
                  </a:schemeClr>
                </a:solidFill>
                <a:latin typeface="Source Sans Pro" charset="0"/>
                <a:ea typeface="Source Sans Pro" charset="0"/>
                <a:cs typeface="Source Sans Pro" charset="0"/>
              </a:defRPr>
            </a:lvl1pPr>
          </a:lstStyle>
          <a:p>
            <a:fld id="{B1AB44B9-F1EC-4F4B-88D4-413245C9CD3E}" type="slidenum">
              <a:rPr lang="en-US" smtClean="0"/>
              <a:pPr/>
              <a:t>‹#›</a:t>
            </a:fld>
            <a:endParaRPr lang="en-US" dirty="0"/>
          </a:p>
        </p:txBody>
      </p:sp>
      <p:sp>
        <p:nvSpPr>
          <p:cNvPr id="2" name="Title Placeholder 1"/>
          <p:cNvSpPr>
            <a:spLocks noGrp="1"/>
          </p:cNvSpPr>
          <p:nvPr>
            <p:ph type="title"/>
          </p:nvPr>
        </p:nvSpPr>
        <p:spPr>
          <a:xfrm>
            <a:off x="628650" y="530650"/>
            <a:ext cx="7886700" cy="116003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6"/>
            <a:ext cx="7886700" cy="42066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028950" y="6194301"/>
            <a:ext cx="3086100" cy="365125"/>
          </a:xfrm>
          <a:prstGeom prst="rect">
            <a:avLst/>
          </a:prstGeom>
        </p:spPr>
        <p:txBody>
          <a:bodyPr vert="horz" lIns="91440" tIns="45720" rIns="91440" bIns="45720" rtlCol="0" anchor="ctr"/>
          <a:lstStyle>
            <a:lvl1pPr algn="ctr">
              <a:defRPr sz="900">
                <a:solidFill>
                  <a:schemeClr val="tx1">
                    <a:tint val="75000"/>
                  </a:schemeClr>
                </a:solidFill>
                <a:latin typeface="Source Sans Pro" charset="0"/>
                <a:ea typeface="Source Sans Pro" charset="0"/>
                <a:cs typeface="Source Sans Pro" charset="0"/>
              </a:defRPr>
            </a:lvl1pPr>
          </a:lstStyle>
          <a:p>
            <a:endParaRPr lang="en-US" dirty="0"/>
          </a:p>
        </p:txBody>
      </p:sp>
      <p:sp>
        <p:nvSpPr>
          <p:cNvPr id="10" name="Rectangle 9" descr="&quot;&quot;"/>
          <p:cNvSpPr/>
          <p:nvPr userDrawn="1"/>
        </p:nvSpPr>
        <p:spPr>
          <a:xfrm>
            <a:off x="0" y="6135624"/>
            <a:ext cx="454446" cy="722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4" name="Group 13" descr="&quot;&quot;"/>
          <p:cNvGrpSpPr/>
          <p:nvPr userDrawn="1"/>
        </p:nvGrpSpPr>
        <p:grpSpPr>
          <a:xfrm>
            <a:off x="110403" y="119502"/>
            <a:ext cx="8919297" cy="329742"/>
            <a:chOff x="147204" y="119502"/>
            <a:chExt cx="11892396" cy="329742"/>
          </a:xfrm>
        </p:grpSpPr>
        <p:sp>
          <p:nvSpPr>
            <p:cNvPr id="11" name="Rectangle 10"/>
            <p:cNvSpPr/>
            <p:nvPr userDrawn="1"/>
          </p:nvSpPr>
          <p:spPr>
            <a:xfrm>
              <a:off x="11913204" y="119502"/>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12" name="Rectangle 11"/>
            <p:cNvSpPr/>
            <p:nvPr userDrawn="1"/>
          </p:nvSpPr>
          <p:spPr>
            <a:xfrm rot="5400000">
              <a:off x="5967006" y="-5700300"/>
              <a:ext cx="126396" cy="11766000"/>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13" name="Rectangle 12"/>
            <p:cNvSpPr/>
            <p:nvPr userDrawn="1"/>
          </p:nvSpPr>
          <p:spPr>
            <a:xfrm>
              <a:off x="147204" y="119502"/>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grpSp>
      <p:sp>
        <p:nvSpPr>
          <p:cNvPr id="15" name="Rectangle 14" descr="&quot;&quot;"/>
          <p:cNvSpPr/>
          <p:nvPr userDrawn="1"/>
        </p:nvSpPr>
        <p:spPr>
          <a:xfrm>
            <a:off x="8934903" y="6277140"/>
            <a:ext cx="94797" cy="441342"/>
          </a:xfrm>
          <a:custGeom>
            <a:avLst/>
            <a:gdLst>
              <a:gd name="connsiteX0" fmla="*/ 0 w 126396"/>
              <a:gd name="connsiteY0" fmla="*/ 0 h 441341"/>
              <a:gd name="connsiteX1" fmla="*/ 126396 w 126396"/>
              <a:gd name="connsiteY1" fmla="*/ 0 h 441341"/>
              <a:gd name="connsiteX2" fmla="*/ 126396 w 126396"/>
              <a:gd name="connsiteY2" fmla="*/ 441341 h 441341"/>
              <a:gd name="connsiteX3" fmla="*/ 0 w 126396"/>
              <a:gd name="connsiteY3" fmla="*/ 441341 h 441341"/>
              <a:gd name="connsiteX4" fmla="*/ 0 w 126396"/>
              <a:gd name="connsiteY4" fmla="*/ 0 h 441341"/>
              <a:gd name="connsiteX0" fmla="*/ 0 w 126396"/>
              <a:gd name="connsiteY0" fmla="*/ 0 h 441341"/>
              <a:gd name="connsiteX1" fmla="*/ 126396 w 126396"/>
              <a:gd name="connsiteY1" fmla="*/ 0 h 441341"/>
              <a:gd name="connsiteX2" fmla="*/ 126396 w 126396"/>
              <a:gd name="connsiteY2" fmla="*/ 336566 h 441341"/>
              <a:gd name="connsiteX3" fmla="*/ 0 w 126396"/>
              <a:gd name="connsiteY3" fmla="*/ 441341 h 441341"/>
              <a:gd name="connsiteX4" fmla="*/ 0 w 126396"/>
              <a:gd name="connsiteY4" fmla="*/ 0 h 441341"/>
              <a:gd name="connsiteX0" fmla="*/ 0 w 126396"/>
              <a:gd name="connsiteY0" fmla="*/ 0 h 441341"/>
              <a:gd name="connsiteX1" fmla="*/ 126396 w 126396"/>
              <a:gd name="connsiteY1" fmla="*/ 0 h 441341"/>
              <a:gd name="connsiteX2" fmla="*/ 126396 w 126396"/>
              <a:gd name="connsiteY2" fmla="*/ 327041 h 441341"/>
              <a:gd name="connsiteX3" fmla="*/ 0 w 126396"/>
              <a:gd name="connsiteY3" fmla="*/ 441341 h 441341"/>
              <a:gd name="connsiteX4" fmla="*/ 0 w 126396"/>
              <a:gd name="connsiteY4" fmla="*/ 0 h 441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1341">
                <a:moveTo>
                  <a:pt x="0" y="0"/>
                </a:moveTo>
                <a:lnTo>
                  <a:pt x="126396" y="0"/>
                </a:lnTo>
                <a:lnTo>
                  <a:pt x="126396" y="327041"/>
                </a:lnTo>
                <a:lnTo>
                  <a:pt x="0" y="441341"/>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pic>
        <p:nvPicPr>
          <p:cNvPr id="16" name="Picture 15"/>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09997" y="6448923"/>
            <a:ext cx="267474" cy="272601"/>
          </a:xfrm>
          <a:prstGeom prst="rect">
            <a:avLst/>
          </a:prstGeom>
        </p:spPr>
      </p:pic>
      <p:sp>
        <p:nvSpPr>
          <p:cNvPr id="4" name="Date Placeholder 3"/>
          <p:cNvSpPr>
            <a:spLocks noGrp="1"/>
          </p:cNvSpPr>
          <p:nvPr>
            <p:ph type="dt" sz="half" idx="2"/>
          </p:nvPr>
        </p:nvSpPr>
        <p:spPr>
          <a:xfrm>
            <a:off x="390920" y="6194301"/>
            <a:ext cx="1795815" cy="365125"/>
          </a:xfrm>
          <a:prstGeom prst="rect">
            <a:avLst/>
          </a:prstGeom>
        </p:spPr>
        <p:txBody>
          <a:bodyPr vert="horz" lIns="91440" tIns="45720" rIns="91440" bIns="45720" rtlCol="0" anchor="ctr"/>
          <a:lstStyle>
            <a:lvl1pPr algn="l">
              <a:defRPr sz="900">
                <a:solidFill>
                  <a:schemeClr val="tx1">
                    <a:tint val="75000"/>
                  </a:schemeClr>
                </a:solidFill>
                <a:latin typeface="Source Sans Pro" charset="0"/>
                <a:ea typeface="Source Sans Pro" charset="0"/>
                <a:cs typeface="Source Sans Pro" charset="0"/>
              </a:defRPr>
            </a:lvl1pPr>
          </a:lstStyle>
          <a:p>
            <a:fld id="{96B854B8-A2FC-3842-9F94-7A6835489AD3}" type="datetime4">
              <a:rPr lang="en-US" smtClean="0"/>
              <a:pPr/>
              <a:t>July 23, 2020</a:t>
            </a:fld>
            <a:endParaRPr lang="en-US" dirty="0"/>
          </a:p>
        </p:txBody>
      </p:sp>
    </p:spTree>
    <p:extLst>
      <p:ext uri="{BB962C8B-B14F-4D97-AF65-F5344CB8AC3E}">
        <p14:creationId xmlns:p14="http://schemas.microsoft.com/office/powerpoint/2010/main" val="244311297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Lst>
  <p:hf hdr="0" ftr="0" dt="0"/>
  <p:txStyles>
    <p:titleStyle>
      <a:lvl1pPr algn="ctr" defTabSz="685800"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9" name="Group 28"/>
          <p:cNvGrpSpPr/>
          <p:nvPr userDrawn="1"/>
        </p:nvGrpSpPr>
        <p:grpSpPr>
          <a:xfrm>
            <a:off x="96552" y="84029"/>
            <a:ext cx="8950896" cy="329742"/>
            <a:chOff x="157803" y="-1075245"/>
            <a:chExt cx="8950896" cy="329742"/>
          </a:xfrm>
        </p:grpSpPr>
        <p:sp>
          <p:nvSpPr>
            <p:cNvPr id="24" name="Rectangle 23"/>
            <p:cNvSpPr/>
            <p:nvPr userDrawn="1"/>
          </p:nvSpPr>
          <p:spPr>
            <a:xfrm rot="5400000">
              <a:off x="4506856" y="-5424296"/>
              <a:ext cx="126396" cy="8824500"/>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n>
                  <a:noFill/>
                </a:ln>
              </a:endParaRPr>
            </a:p>
          </p:txBody>
        </p:sp>
        <p:sp>
          <p:nvSpPr>
            <p:cNvPr id="26" name="Rectangle 25"/>
            <p:cNvSpPr/>
            <p:nvPr userDrawn="1"/>
          </p:nvSpPr>
          <p:spPr>
            <a:xfrm>
              <a:off x="89823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sp>
          <p:nvSpPr>
            <p:cNvPr id="28" name="Rectangle 27"/>
            <p:cNvSpPr/>
            <p:nvPr userDrawn="1"/>
          </p:nvSpPr>
          <p:spPr>
            <a:xfrm>
              <a:off x="1578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grpSp>
      <p:sp>
        <p:nvSpPr>
          <p:cNvPr id="6" name="Slide Number Placeholder 5"/>
          <p:cNvSpPr>
            <a:spLocks noGrp="1"/>
          </p:cNvSpPr>
          <p:nvPr>
            <p:ph type="sldNum" sz="quarter" idx="4"/>
          </p:nvPr>
        </p:nvSpPr>
        <p:spPr>
          <a:xfrm>
            <a:off x="6796510" y="6194307"/>
            <a:ext cx="2057400" cy="365125"/>
          </a:xfrm>
          <a:prstGeom prst="rect">
            <a:avLst/>
          </a:prstGeom>
        </p:spPr>
        <p:txBody>
          <a:bodyPr vert="horz" lIns="91440" tIns="45720" rIns="91440" bIns="45720" rtlCol="0" anchor="ctr"/>
          <a:lstStyle>
            <a:lvl1pPr algn="r">
              <a:defRPr sz="900">
                <a:solidFill>
                  <a:schemeClr val="tx1">
                    <a:tint val="75000"/>
                  </a:schemeClr>
                </a:solidFill>
                <a:latin typeface="Source Sans Pro" charset="0"/>
                <a:ea typeface="Source Sans Pro" charset="0"/>
                <a:cs typeface="Source Sans Pro" charset="0"/>
              </a:defRPr>
            </a:lvl1pPr>
          </a:lstStyle>
          <a:p>
            <a:fld id="{B1AB44B9-F1EC-4F4B-88D4-413245C9CD3E}" type="slidenum">
              <a:rPr lang="en-US" smtClean="0"/>
              <a:pPr/>
              <a:t>‹#›</a:t>
            </a:fld>
            <a:endParaRPr lang="en-US" dirty="0"/>
          </a:p>
        </p:txBody>
      </p:sp>
      <p:sp>
        <p:nvSpPr>
          <p:cNvPr id="2" name="Title Placeholder 1"/>
          <p:cNvSpPr>
            <a:spLocks noGrp="1"/>
          </p:cNvSpPr>
          <p:nvPr>
            <p:ph type="title"/>
          </p:nvPr>
        </p:nvSpPr>
        <p:spPr>
          <a:xfrm>
            <a:off x="628650" y="367025"/>
            <a:ext cx="7886700" cy="116003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85748"/>
            <a:ext cx="7886700" cy="44465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028950" y="6194307"/>
            <a:ext cx="3086100" cy="365125"/>
          </a:xfrm>
          <a:prstGeom prst="rect">
            <a:avLst/>
          </a:prstGeom>
        </p:spPr>
        <p:txBody>
          <a:bodyPr vert="horz" lIns="91440" tIns="45720" rIns="91440" bIns="45720" rtlCol="0" anchor="ctr"/>
          <a:lstStyle>
            <a:lvl1pPr algn="ctr">
              <a:defRPr sz="900">
                <a:solidFill>
                  <a:schemeClr val="tx1">
                    <a:tint val="75000"/>
                  </a:schemeClr>
                </a:solidFill>
                <a:latin typeface="Source Sans Pro" charset="0"/>
                <a:ea typeface="Source Sans Pro" charset="0"/>
                <a:cs typeface="Source Sans Pro" charset="0"/>
              </a:defRPr>
            </a:lvl1pPr>
          </a:lstStyle>
          <a:p>
            <a:r>
              <a:rPr lang="en-US" dirty="0"/>
              <a:t>Office of Disaster Assistance</a:t>
            </a:r>
          </a:p>
        </p:txBody>
      </p:sp>
      <p:sp>
        <p:nvSpPr>
          <p:cNvPr id="4" name="Date Placeholder 3"/>
          <p:cNvSpPr>
            <a:spLocks noGrp="1"/>
          </p:cNvSpPr>
          <p:nvPr userDrawn="1">
            <p:ph type="dt" sz="half" idx="2"/>
          </p:nvPr>
        </p:nvSpPr>
        <p:spPr>
          <a:xfrm>
            <a:off x="419100" y="6194307"/>
            <a:ext cx="1767635" cy="365125"/>
          </a:xfrm>
          <a:prstGeom prst="rect">
            <a:avLst/>
          </a:prstGeom>
        </p:spPr>
        <p:txBody>
          <a:bodyPr vert="horz" lIns="91440" tIns="45720" rIns="91440" bIns="45720" rtlCol="0" anchor="ctr"/>
          <a:lstStyle>
            <a:lvl1pPr algn="l">
              <a:defRPr sz="900">
                <a:solidFill>
                  <a:schemeClr val="tx1">
                    <a:tint val="75000"/>
                  </a:schemeClr>
                </a:solidFill>
                <a:latin typeface="Source Sans Pro" charset="0"/>
                <a:ea typeface="Source Sans Pro" charset="0"/>
                <a:cs typeface="Source Sans Pro" charset="0"/>
              </a:defRPr>
            </a:lvl1pPr>
          </a:lstStyle>
          <a:p>
            <a:endParaRPr lang="en-US" dirty="0"/>
          </a:p>
        </p:txBody>
      </p:sp>
      <p:sp>
        <p:nvSpPr>
          <p:cNvPr id="17" name="Rectangle 16"/>
          <p:cNvSpPr/>
          <p:nvPr userDrawn="1"/>
        </p:nvSpPr>
        <p:spPr>
          <a:xfrm rot="5400000">
            <a:off x="4651327" y="2502552"/>
            <a:ext cx="126396" cy="8413052"/>
          </a:xfrm>
          <a:prstGeom prst="rect">
            <a:avLst/>
          </a:prstGeom>
          <a:solidFill>
            <a:srgbClr val="CC3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n>
                <a:noFill/>
              </a:ln>
            </a:endParaRPr>
          </a:p>
        </p:txBody>
      </p:sp>
      <p:sp>
        <p:nvSpPr>
          <p:cNvPr id="31" name="Rectangle 30"/>
          <p:cNvSpPr/>
          <p:nvPr userDrawn="1"/>
        </p:nvSpPr>
        <p:spPr>
          <a:xfrm>
            <a:off x="8921052" y="6328188"/>
            <a:ext cx="126396" cy="445733"/>
          </a:xfrm>
          <a:custGeom>
            <a:avLst/>
            <a:gdLst>
              <a:gd name="connsiteX0" fmla="*/ 0 w 126396"/>
              <a:gd name="connsiteY0" fmla="*/ 0 h 445733"/>
              <a:gd name="connsiteX1" fmla="*/ 126396 w 126396"/>
              <a:gd name="connsiteY1" fmla="*/ 0 h 445733"/>
              <a:gd name="connsiteX2" fmla="*/ 126396 w 126396"/>
              <a:gd name="connsiteY2" fmla="*/ 445733 h 445733"/>
              <a:gd name="connsiteX3" fmla="*/ 0 w 126396"/>
              <a:gd name="connsiteY3" fmla="*/ 445733 h 445733"/>
              <a:gd name="connsiteX4" fmla="*/ 0 w 126396"/>
              <a:gd name="connsiteY4" fmla="*/ 0 h 445733"/>
              <a:gd name="connsiteX0" fmla="*/ 0 w 126396"/>
              <a:gd name="connsiteY0" fmla="*/ 0 h 445733"/>
              <a:gd name="connsiteX1" fmla="*/ 126396 w 126396"/>
              <a:gd name="connsiteY1" fmla="*/ 0 h 445733"/>
              <a:gd name="connsiteX2" fmla="*/ 123221 w 126396"/>
              <a:gd name="connsiteY2" fmla="*/ 325083 h 445733"/>
              <a:gd name="connsiteX3" fmla="*/ 0 w 126396"/>
              <a:gd name="connsiteY3" fmla="*/ 445733 h 445733"/>
              <a:gd name="connsiteX4" fmla="*/ 0 w 126396"/>
              <a:gd name="connsiteY4" fmla="*/ 0 h 44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5733">
                <a:moveTo>
                  <a:pt x="0" y="0"/>
                </a:moveTo>
                <a:lnTo>
                  <a:pt x="126396" y="0"/>
                </a:lnTo>
                <a:cubicBezTo>
                  <a:pt x="125338" y="108361"/>
                  <a:pt x="124279" y="216722"/>
                  <a:pt x="123221" y="325083"/>
                </a:cubicBezTo>
                <a:lnTo>
                  <a:pt x="0" y="445733"/>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pic>
        <p:nvPicPr>
          <p:cNvPr id="32" name="Picture 31"/>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09997" y="6512421"/>
            <a:ext cx="332145" cy="253885"/>
          </a:xfrm>
          <a:prstGeom prst="rect">
            <a:avLst/>
          </a:prstGeom>
        </p:spPr>
      </p:pic>
    </p:spTree>
    <p:extLst>
      <p:ext uri="{BB962C8B-B14F-4D97-AF65-F5344CB8AC3E}">
        <p14:creationId xmlns:p14="http://schemas.microsoft.com/office/powerpoint/2010/main" val="3056378507"/>
      </p:ext>
    </p:extLst>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 id="2147484070" r:id="rId12"/>
    <p:sldLayoutId id="2147484071" r:id="rId13"/>
    <p:sldLayoutId id="2147484072" r:id="rId14"/>
    <p:sldLayoutId id="2147484073" r:id="rId15"/>
    <p:sldLayoutId id="2147484074" r:id="rId16"/>
    <p:sldLayoutId id="2147484076" r:id="rId17"/>
  </p:sldLayoutIdLst>
  <p:hf hdr="0" dt="0"/>
  <p:txStyles>
    <p:title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p:titleStyle>
    <p:bodyStyle>
      <a:lvl1pPr marL="171438" indent="-171438" algn="l" defTabSz="685749"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13" indent="-171438" algn="l" defTabSz="685749"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186" indent="-171438" algn="l" defTabSz="685749"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060"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2935"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809"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3" Type="http://schemas.openxmlformats.org/officeDocument/2006/relationships/hyperlink" Target="http://www.treasury.gov/cares" TargetMode="External"/><Relationship Id="rId2" Type="http://schemas.openxmlformats.org/officeDocument/2006/relationships/notesSlide" Target="../notesSlides/notesSlide3.xml"/><Relationship Id="rId1" Type="http://schemas.openxmlformats.org/officeDocument/2006/relationships/slideLayout" Target="../slideLayouts/slideLayout49.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hyperlink" Target="mailto:susan.mazza@sba.gov" TargetMode="External"/><Relationship Id="rId2" Type="http://schemas.openxmlformats.org/officeDocument/2006/relationships/hyperlink" Target="https://lnks.gd/l/eyJhbGciOiJIUzI1NiJ9.eyJidWxsZXRpbl9saW5rX2lkIjoxMDAsInVyaSI6ImJwMjpjbGljayIsImJ1bGxldGluX2lkIjoiMjAyMDA2MDQuMjI0ODM2NzEiLCJ1cmwiOiJodHRwczovL21lZXQubHluYy5jb20vc2JhMTIzL3NibWF6emEvU0ZGTTJOOVI_dXRtX21lZGl1bT1lbWFpbCZ1dG1fc291cmNlPWdvdmRlbGl2ZXJ5In0.SBYDJ6Q63VTk3tcfvlhka5BoWPIQMyyDl23dwRsJoUE/br/79492099822-l" TargetMode="External"/><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hyperlink" Target="https://covid19relief.sba.gov/%23/" TargetMode="External"/><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8" Type="http://schemas.openxmlformats.org/officeDocument/2006/relationships/hyperlink" Target="http://www.scorevermont.org/" TargetMode="External"/><Relationship Id="rId3" Type="http://schemas.openxmlformats.org/officeDocument/2006/relationships/hyperlink" Target="https://www.google.com/url?sa=t&amp;rct=j&amp;q=&amp;esrc=s&amp;source=web&amp;cd=&amp;ved=2ahUKEwixl4ft8OXpAhUOSK0KHQxOC7gQFjAAegQIBxAC&amp;url=https://americassbdc.org/&amp;usg=AOvVaw0xebaZM3Cu02Nrt_HDSwgj" TargetMode="External"/><Relationship Id="rId7" Type="http://schemas.openxmlformats.org/officeDocument/2006/relationships/hyperlink" Target="https://www.google.com/url?sa=t&amp;rct=j&amp;q=&amp;esrc=s&amp;source=web&amp;cd=&amp;cad=rja&amp;uact=8&amp;ved=2ahUKEwi97JCV8OXpAhULA6wKHTZeBQMQFjAAegQIGBAC&amp;url=https://www.score.org/&amp;usg=AOvVaw0vGgEtTqQ2rJvOF8x5Mo7_"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hyperlink" Target="http://www.cewonline.org/" TargetMode="External"/><Relationship Id="rId5" Type="http://schemas.openxmlformats.org/officeDocument/2006/relationships/hyperlink" Target="https://www.awbc.org/?" TargetMode="External"/><Relationship Id="rId10" Type="http://schemas.openxmlformats.org/officeDocument/2006/relationships/hyperlink" Target="mailto:Darcy.carter@sba.gov" TargetMode="External"/><Relationship Id="rId4" Type="http://schemas.openxmlformats.org/officeDocument/2006/relationships/hyperlink" Target="http://www.vtsbdc.org/" TargetMode="External"/><Relationship Id="rId9" Type="http://schemas.openxmlformats.org/officeDocument/2006/relationships/hyperlink" Target="https://www.sba.gov/local-assistance"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treasury.gov/cares" TargetMode="External"/><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3" Type="http://schemas.openxmlformats.org/officeDocument/2006/relationships/hyperlink" Target="https://home.treasury.gov/system/files/136/How-to-Calculate-Loan-Amounts.pdf" TargetMode="External"/><Relationship Id="rId2" Type="http://schemas.openxmlformats.org/officeDocument/2006/relationships/hyperlink" Target="https://home.treasury.gov/system/files/136/PPP-Borrower-Application-Form.pdf" TargetMode="External"/><Relationship Id="rId1" Type="http://schemas.openxmlformats.org/officeDocument/2006/relationships/slideLayout" Target="../slideLayouts/slideLayout49.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B607B814-B978-AF44-8392-493048142B3E}"/>
              </a:ext>
            </a:extLst>
          </p:cNvPr>
          <p:cNvSpPr txBox="1">
            <a:spLocks/>
          </p:cNvSpPr>
          <p:nvPr/>
        </p:nvSpPr>
        <p:spPr>
          <a:xfrm>
            <a:off x="5165901" y="4535857"/>
            <a:ext cx="3674248"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a:buNone/>
              <a:defRPr sz="2400" kern="1200">
                <a:solidFill>
                  <a:schemeClr val="bg1">
                    <a:lumMod val="65000"/>
                  </a:schemeClr>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Arial" charset="0"/>
                <a:ea typeface="Arial" charset="0"/>
                <a:cs typeface="Arial"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Arial" charset="0"/>
                <a:ea typeface="Arial" charset="0"/>
                <a:cs typeface="Arial"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Arial" charset="0"/>
                <a:ea typeface="Arial" charset="0"/>
                <a:cs typeface="Arial"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Arial" charset="0"/>
                <a:ea typeface="Arial" charset="0"/>
                <a:cs typeface="Arial"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endParaRPr lang="en-US" sz="1800" dirty="0">
              <a:solidFill>
                <a:schemeClr val="bg1"/>
              </a:solidFill>
            </a:endParaRPr>
          </a:p>
        </p:txBody>
      </p:sp>
    </p:spTree>
    <p:extLst>
      <p:ext uri="{BB962C8B-B14F-4D97-AF65-F5344CB8AC3E}">
        <p14:creationId xmlns:p14="http://schemas.microsoft.com/office/powerpoint/2010/main" val="2447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C95EB-4C6D-449F-B732-7646D84E27DE}"/>
              </a:ext>
            </a:extLst>
          </p:cNvPr>
          <p:cNvSpPr>
            <a:spLocks noGrp="1"/>
          </p:cNvSpPr>
          <p:nvPr>
            <p:ph type="title"/>
          </p:nvPr>
        </p:nvSpPr>
        <p:spPr>
          <a:xfrm>
            <a:off x="628650" y="367025"/>
            <a:ext cx="7886700" cy="471175"/>
          </a:xfrm>
        </p:spPr>
        <p:txBody>
          <a:bodyPr>
            <a:normAutofit fontScale="90000"/>
          </a:bodyPr>
          <a:lstStyle/>
          <a:p>
            <a:r>
              <a:rPr lang="en-US" dirty="0"/>
              <a:t>Paycheck Protection Program (PPP)</a:t>
            </a:r>
            <a:br>
              <a:rPr lang="en-US" b="0" dirty="0"/>
            </a:br>
            <a:br>
              <a:rPr lang="en-US" b="0" dirty="0"/>
            </a:br>
            <a:endParaRPr lang="en-US" dirty="0"/>
          </a:p>
        </p:txBody>
      </p:sp>
      <p:sp>
        <p:nvSpPr>
          <p:cNvPr id="3" name="Content Placeholder 2">
            <a:extLst>
              <a:ext uri="{FF2B5EF4-FFF2-40B4-BE49-F238E27FC236}">
                <a16:creationId xmlns:a16="http://schemas.microsoft.com/office/drawing/2014/main" id="{8A0BDB9C-C935-45C6-974F-3B77B5B59700}"/>
              </a:ext>
            </a:extLst>
          </p:cNvPr>
          <p:cNvSpPr>
            <a:spLocks noGrp="1"/>
          </p:cNvSpPr>
          <p:nvPr>
            <p:ph idx="1"/>
          </p:nvPr>
        </p:nvSpPr>
        <p:spPr>
          <a:xfrm>
            <a:off x="459370" y="1333500"/>
            <a:ext cx="8225260" cy="4191000"/>
          </a:xfrm>
        </p:spPr>
        <p:txBody>
          <a:bodyPr>
            <a:noAutofit/>
          </a:bodyPr>
          <a:lstStyle/>
          <a:p>
            <a:pPr marL="0" indent="0">
              <a:buNone/>
            </a:pPr>
            <a:r>
              <a:rPr lang="en-US" sz="2000" b="1" dirty="0">
                <a:solidFill>
                  <a:srgbClr val="0D6381"/>
                </a:solidFill>
              </a:rPr>
              <a:t>What a</a:t>
            </a:r>
            <a:r>
              <a:rPr lang="en-US" sz="2000" b="1" u="sng" dirty="0">
                <a:solidFill>
                  <a:srgbClr val="0D6381"/>
                </a:solidFill>
              </a:rPr>
              <a:t> lender </a:t>
            </a:r>
            <a:r>
              <a:rPr lang="en-US" sz="2000" b="1" dirty="0">
                <a:solidFill>
                  <a:srgbClr val="0D6381"/>
                </a:solidFill>
              </a:rPr>
              <a:t>does to accept a PPP application </a:t>
            </a:r>
          </a:p>
          <a:p>
            <a:endParaRPr lang="en-US" sz="2000" dirty="0">
              <a:solidFill>
                <a:srgbClr val="0D6381"/>
              </a:solidFill>
            </a:endParaRPr>
          </a:p>
          <a:p>
            <a:r>
              <a:rPr lang="en-US" sz="2000" dirty="0">
                <a:solidFill>
                  <a:srgbClr val="0D6381"/>
                </a:solidFill>
              </a:rPr>
              <a:t>Collects Borrower application SBA Form 2483 and the appropriate payroll records and information</a:t>
            </a:r>
          </a:p>
          <a:p>
            <a:r>
              <a:rPr lang="en-US" sz="2000" dirty="0">
                <a:solidFill>
                  <a:srgbClr val="0D6381"/>
                </a:solidFill>
              </a:rPr>
              <a:t>Conducts a review of the payroll records and borrower information</a:t>
            </a:r>
          </a:p>
          <a:p>
            <a:r>
              <a:rPr lang="en-US" sz="2000" dirty="0">
                <a:solidFill>
                  <a:srgbClr val="0D6381"/>
                </a:solidFill>
              </a:rPr>
              <a:t>Completes any required due diligence regarding the applicant.</a:t>
            </a:r>
          </a:p>
          <a:p>
            <a:r>
              <a:rPr lang="en-US" sz="2000" dirty="0">
                <a:solidFill>
                  <a:srgbClr val="0D6381"/>
                </a:solidFill>
              </a:rPr>
              <a:t>Completes Lender Application SBA Form 2484</a:t>
            </a:r>
          </a:p>
          <a:p>
            <a:r>
              <a:rPr lang="en-US" sz="2000" dirty="0">
                <a:solidFill>
                  <a:srgbClr val="0D6381"/>
                </a:solidFill>
              </a:rPr>
              <a:t>Enters the information online through the SBA </a:t>
            </a:r>
            <a:r>
              <a:rPr lang="en-US" sz="2000" dirty="0" err="1">
                <a:solidFill>
                  <a:srgbClr val="0D6381"/>
                </a:solidFill>
              </a:rPr>
              <a:t>Etran</a:t>
            </a:r>
            <a:r>
              <a:rPr lang="en-US" sz="2000" dirty="0">
                <a:solidFill>
                  <a:srgbClr val="0D6381"/>
                </a:solidFill>
              </a:rPr>
              <a:t> system</a:t>
            </a:r>
          </a:p>
          <a:p>
            <a:r>
              <a:rPr lang="en-US" sz="2000" b="1" dirty="0">
                <a:solidFill>
                  <a:srgbClr val="0D6381"/>
                </a:solidFill>
              </a:rPr>
              <a:t>Once an approval is made, closes the loan with the appropriate loan closing documents and authorization within 10 days</a:t>
            </a:r>
          </a:p>
          <a:p>
            <a:endParaRPr lang="en-US" sz="2000" b="1" dirty="0">
              <a:solidFill>
                <a:srgbClr val="0D6381"/>
              </a:solidFill>
            </a:endParaRPr>
          </a:p>
          <a:p>
            <a:r>
              <a:rPr lang="en-US" sz="2000" b="1" dirty="0">
                <a:solidFill>
                  <a:srgbClr val="0D6381"/>
                </a:solidFill>
              </a:rPr>
              <a:t>These are processed very quickly!</a:t>
            </a:r>
            <a:endParaRPr lang="en-US" sz="2000" dirty="0">
              <a:solidFill>
                <a:srgbClr val="0D6381"/>
              </a:solidFill>
            </a:endParaRPr>
          </a:p>
        </p:txBody>
      </p:sp>
      <p:sp>
        <p:nvSpPr>
          <p:cNvPr id="5" name="Slide Number Placeholder 4">
            <a:extLst>
              <a:ext uri="{FF2B5EF4-FFF2-40B4-BE49-F238E27FC236}">
                <a16:creationId xmlns:a16="http://schemas.microsoft.com/office/drawing/2014/main" id="{3F4BBC60-5D85-44A8-8C63-5B77D4E8668C}"/>
              </a:ext>
            </a:extLst>
          </p:cNvPr>
          <p:cNvSpPr>
            <a:spLocks noGrp="1"/>
          </p:cNvSpPr>
          <p:nvPr>
            <p:ph type="sldNum" sz="quarter" idx="12"/>
          </p:nvPr>
        </p:nvSpPr>
        <p:spPr/>
        <p:txBody>
          <a:bodyPr/>
          <a:lstStyle/>
          <a:p>
            <a:fld id="{71A14D94-EA6D-4964-92BE-3D7D358FD7CC}" type="slidenum">
              <a:rPr lang="en-US" altLang="en-US" smtClean="0"/>
              <a:pPr/>
              <a:t>10</a:t>
            </a:fld>
            <a:endParaRPr lang="en-US" altLang="en-US" dirty="0"/>
          </a:p>
        </p:txBody>
      </p:sp>
      <p:pic>
        <p:nvPicPr>
          <p:cNvPr id="6" name="Picture 5">
            <a:extLst>
              <a:ext uri="{FF2B5EF4-FFF2-40B4-BE49-F238E27FC236}">
                <a16:creationId xmlns:a16="http://schemas.microsoft.com/office/drawing/2014/main" id="{D213F686-915E-411A-90B3-9314C132A1A3}"/>
              </a:ext>
            </a:extLst>
          </p:cNvPr>
          <p:cNvPicPr>
            <a:picLocks noChangeAspect="1"/>
          </p:cNvPicPr>
          <p:nvPr/>
        </p:nvPicPr>
        <p:blipFill>
          <a:blip r:embed="rId2"/>
          <a:stretch>
            <a:fillRect/>
          </a:stretch>
        </p:blipFill>
        <p:spPr>
          <a:xfrm>
            <a:off x="6812996" y="673188"/>
            <a:ext cx="1871634" cy="999831"/>
          </a:xfrm>
          <a:prstGeom prst="rect">
            <a:avLst/>
          </a:prstGeom>
        </p:spPr>
      </p:pic>
    </p:spTree>
    <p:extLst>
      <p:ext uri="{BB962C8B-B14F-4D97-AF65-F5344CB8AC3E}">
        <p14:creationId xmlns:p14="http://schemas.microsoft.com/office/powerpoint/2010/main" val="4187271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C95EB-4C6D-449F-B732-7646D84E27DE}"/>
              </a:ext>
            </a:extLst>
          </p:cNvPr>
          <p:cNvSpPr>
            <a:spLocks noGrp="1"/>
          </p:cNvSpPr>
          <p:nvPr>
            <p:ph type="title"/>
          </p:nvPr>
        </p:nvSpPr>
        <p:spPr>
          <a:xfrm>
            <a:off x="628650" y="152400"/>
            <a:ext cx="7886700" cy="852175"/>
          </a:xfrm>
        </p:spPr>
        <p:txBody>
          <a:bodyPr>
            <a:noAutofit/>
          </a:bodyPr>
          <a:lstStyle/>
          <a:p>
            <a:r>
              <a:rPr lang="en-US" sz="2400" dirty="0"/>
              <a:t>Paycheck Protection Program (PPP)</a:t>
            </a:r>
            <a:br>
              <a:rPr lang="en-US" sz="2400" dirty="0"/>
            </a:br>
            <a:r>
              <a:rPr lang="en-US" sz="2400" u="sng" dirty="0"/>
              <a:t>Forgiveness</a:t>
            </a:r>
          </a:p>
        </p:txBody>
      </p:sp>
      <p:sp>
        <p:nvSpPr>
          <p:cNvPr id="3" name="Content Placeholder 2">
            <a:extLst>
              <a:ext uri="{FF2B5EF4-FFF2-40B4-BE49-F238E27FC236}">
                <a16:creationId xmlns:a16="http://schemas.microsoft.com/office/drawing/2014/main" id="{8A0BDB9C-C935-45C6-974F-3B77B5B59700}"/>
              </a:ext>
            </a:extLst>
          </p:cNvPr>
          <p:cNvSpPr>
            <a:spLocks noGrp="1"/>
          </p:cNvSpPr>
          <p:nvPr>
            <p:ph idx="1"/>
          </p:nvPr>
        </p:nvSpPr>
        <p:spPr>
          <a:xfrm>
            <a:off x="285750" y="1073927"/>
            <a:ext cx="8229600" cy="5303839"/>
          </a:xfrm>
        </p:spPr>
        <p:txBody>
          <a:bodyPr>
            <a:normAutofit lnSpcReduction="10000"/>
          </a:bodyPr>
          <a:lstStyle/>
          <a:p>
            <a:pPr marL="0" indent="0">
              <a:buNone/>
            </a:pPr>
            <a:r>
              <a:rPr lang="en-US" sz="2000" b="1" dirty="0">
                <a:solidFill>
                  <a:srgbClr val="0D6381"/>
                </a:solidFill>
              </a:rPr>
              <a:t>How forgiveness is determined:</a:t>
            </a:r>
          </a:p>
          <a:p>
            <a:pPr marL="0" indent="0">
              <a:lnSpc>
                <a:spcPct val="110000"/>
              </a:lnSpc>
              <a:buNone/>
            </a:pPr>
            <a:r>
              <a:rPr lang="en-US" sz="2000" dirty="0">
                <a:solidFill>
                  <a:srgbClr val="0D6381"/>
                </a:solidFill>
              </a:rPr>
              <a:t>Forgiveness is based on the success of the employer in retaining its FTE employees and maintaining compensations levels within 25% of pre-disaster</a:t>
            </a:r>
          </a:p>
          <a:p>
            <a:pPr lvl="1">
              <a:lnSpc>
                <a:spcPct val="110000"/>
              </a:lnSpc>
            </a:pPr>
            <a:r>
              <a:rPr lang="en-US" sz="2000" dirty="0">
                <a:solidFill>
                  <a:srgbClr val="0D6381"/>
                </a:solidFill>
              </a:rPr>
              <a:t>For the covered 8-week or 24-week period, the employer’s costs are determined.  Payroll costs plus eligible nonpayroll costs may be forgiven.  Any loan balance after forgiveness is termed out.</a:t>
            </a:r>
          </a:p>
          <a:p>
            <a:pPr lvl="1">
              <a:lnSpc>
                <a:spcPct val="110000"/>
              </a:lnSpc>
            </a:pPr>
            <a:r>
              <a:rPr lang="en-US" sz="2000" dirty="0">
                <a:solidFill>
                  <a:srgbClr val="0D6381"/>
                </a:solidFill>
              </a:rPr>
              <a:t>If an employer is not able to meet the expectations of the program with adequate documentation, loan forgiveness amount will be discounted accordingly.   However, partial forgiveness is possible</a:t>
            </a:r>
          </a:p>
          <a:p>
            <a:pPr lvl="1">
              <a:lnSpc>
                <a:spcPct val="110000"/>
              </a:lnSpc>
            </a:pPr>
            <a:r>
              <a:rPr lang="en-US" sz="2000" dirty="0">
                <a:solidFill>
                  <a:srgbClr val="0D6381"/>
                </a:solidFill>
              </a:rPr>
              <a:t>There are </a:t>
            </a:r>
            <a:r>
              <a:rPr lang="en-US" sz="2000" b="1" dirty="0">
                <a:solidFill>
                  <a:srgbClr val="0D6381"/>
                </a:solidFill>
              </a:rPr>
              <a:t>‘safe harbors’ </a:t>
            </a:r>
            <a:r>
              <a:rPr lang="en-US" sz="2000" dirty="0">
                <a:solidFill>
                  <a:srgbClr val="0D6381"/>
                </a:solidFill>
              </a:rPr>
              <a:t>for businesses that were unable to bring back employees due to qualified circumstances. Those are outlined in the forgiveness application instructions at </a:t>
            </a:r>
            <a:r>
              <a:rPr lang="en-US" sz="2000" dirty="0">
                <a:solidFill>
                  <a:srgbClr val="0D6381"/>
                </a:solidFill>
                <a:hlinkClick r:id="rId3"/>
              </a:rPr>
              <a:t>www.treasury.gov/cares</a:t>
            </a:r>
            <a:r>
              <a:rPr lang="en-US" sz="2000" dirty="0">
                <a:solidFill>
                  <a:srgbClr val="0D6381"/>
                </a:solidFill>
              </a:rPr>
              <a:t> . </a:t>
            </a:r>
          </a:p>
          <a:p>
            <a:pPr lvl="1">
              <a:lnSpc>
                <a:spcPct val="110000"/>
              </a:lnSpc>
            </a:pPr>
            <a:r>
              <a:rPr lang="en-US" sz="2000" dirty="0">
                <a:solidFill>
                  <a:srgbClr val="0D6381"/>
                </a:solidFill>
              </a:rPr>
              <a:t>The forgiveness amount will not allow </a:t>
            </a:r>
            <a:r>
              <a:rPr lang="en-US" sz="2000" b="1" dirty="0">
                <a:solidFill>
                  <a:srgbClr val="0D6381"/>
                </a:solidFill>
              </a:rPr>
              <a:t>non</a:t>
            </a:r>
            <a:r>
              <a:rPr lang="en-US" sz="2000" dirty="0">
                <a:solidFill>
                  <a:srgbClr val="0D6381"/>
                </a:solidFill>
              </a:rPr>
              <a:t>payroll costs to make up more than 40%  of the forgiveness.</a:t>
            </a:r>
          </a:p>
          <a:p>
            <a:pPr lvl="1"/>
            <a:endParaRPr lang="en-US" sz="2000" dirty="0">
              <a:solidFill>
                <a:srgbClr val="0D6381"/>
              </a:solidFill>
            </a:endParaRPr>
          </a:p>
          <a:p>
            <a:pPr marL="0" indent="0">
              <a:lnSpc>
                <a:spcPct val="110000"/>
              </a:lnSpc>
              <a:buNone/>
            </a:pPr>
            <a:endParaRPr lang="en-US" sz="2000" dirty="0">
              <a:solidFill>
                <a:srgbClr val="0D6381"/>
              </a:solidFill>
            </a:endParaRPr>
          </a:p>
          <a:p>
            <a:endParaRPr lang="en-US" dirty="0"/>
          </a:p>
        </p:txBody>
      </p:sp>
      <p:sp>
        <p:nvSpPr>
          <p:cNvPr id="5" name="Slide Number Placeholder 4">
            <a:extLst>
              <a:ext uri="{FF2B5EF4-FFF2-40B4-BE49-F238E27FC236}">
                <a16:creationId xmlns:a16="http://schemas.microsoft.com/office/drawing/2014/main" id="{3F4BBC60-5D85-44A8-8C63-5B77D4E8668C}"/>
              </a:ext>
            </a:extLst>
          </p:cNvPr>
          <p:cNvSpPr>
            <a:spLocks noGrp="1"/>
          </p:cNvSpPr>
          <p:nvPr>
            <p:ph type="sldNum" sz="quarter" idx="12"/>
          </p:nvPr>
        </p:nvSpPr>
        <p:spPr/>
        <p:txBody>
          <a:bodyPr/>
          <a:lstStyle/>
          <a:p>
            <a:fld id="{71A14D94-EA6D-4964-92BE-3D7D358FD7CC}" type="slidenum">
              <a:rPr lang="en-US" altLang="en-US" smtClean="0"/>
              <a:pPr/>
              <a:t>11</a:t>
            </a:fld>
            <a:endParaRPr lang="en-US" altLang="en-US" dirty="0"/>
          </a:p>
        </p:txBody>
      </p:sp>
      <p:pic>
        <p:nvPicPr>
          <p:cNvPr id="6" name="Picture 5">
            <a:extLst>
              <a:ext uri="{FF2B5EF4-FFF2-40B4-BE49-F238E27FC236}">
                <a16:creationId xmlns:a16="http://schemas.microsoft.com/office/drawing/2014/main" id="{5025BEF6-F812-4645-9603-639152FF74DB}"/>
              </a:ext>
            </a:extLst>
          </p:cNvPr>
          <p:cNvPicPr>
            <a:picLocks noChangeAspect="1"/>
          </p:cNvPicPr>
          <p:nvPr/>
        </p:nvPicPr>
        <p:blipFill>
          <a:blip r:embed="rId4"/>
          <a:stretch>
            <a:fillRect/>
          </a:stretch>
        </p:blipFill>
        <p:spPr>
          <a:xfrm>
            <a:off x="7120528" y="392345"/>
            <a:ext cx="1871634" cy="999831"/>
          </a:xfrm>
          <a:prstGeom prst="rect">
            <a:avLst/>
          </a:prstGeom>
        </p:spPr>
      </p:pic>
    </p:spTree>
    <p:extLst>
      <p:ext uri="{BB962C8B-B14F-4D97-AF65-F5344CB8AC3E}">
        <p14:creationId xmlns:p14="http://schemas.microsoft.com/office/powerpoint/2010/main" val="3327326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F7F49-F46A-455B-B937-21BFA6536D65}"/>
              </a:ext>
            </a:extLst>
          </p:cNvPr>
          <p:cNvSpPr>
            <a:spLocks noGrp="1"/>
          </p:cNvSpPr>
          <p:nvPr>
            <p:ph type="title"/>
          </p:nvPr>
        </p:nvSpPr>
        <p:spPr>
          <a:xfrm>
            <a:off x="628650" y="367025"/>
            <a:ext cx="7886700" cy="852175"/>
          </a:xfrm>
        </p:spPr>
        <p:txBody>
          <a:bodyPr>
            <a:normAutofit/>
          </a:bodyPr>
          <a:lstStyle/>
          <a:p>
            <a:r>
              <a:rPr lang="en-US" sz="2400" dirty="0"/>
              <a:t>Paycheck Protection Program (PPP)</a:t>
            </a:r>
            <a:br>
              <a:rPr lang="en-US" sz="2400" dirty="0"/>
            </a:br>
            <a:r>
              <a:rPr lang="en-US" sz="2400" u="sng" dirty="0"/>
              <a:t>Forgiveness</a:t>
            </a:r>
            <a:endParaRPr lang="en-US" sz="2400" dirty="0"/>
          </a:p>
        </p:txBody>
      </p:sp>
      <p:sp>
        <p:nvSpPr>
          <p:cNvPr id="5" name="Slide Number Placeholder 4">
            <a:extLst>
              <a:ext uri="{FF2B5EF4-FFF2-40B4-BE49-F238E27FC236}">
                <a16:creationId xmlns:a16="http://schemas.microsoft.com/office/drawing/2014/main" id="{3F522481-F25E-4BD6-9C6E-6C5C8B2C64EE}"/>
              </a:ext>
            </a:extLst>
          </p:cNvPr>
          <p:cNvSpPr>
            <a:spLocks noGrp="1"/>
          </p:cNvSpPr>
          <p:nvPr>
            <p:ph type="sldNum" sz="quarter" idx="12"/>
          </p:nvPr>
        </p:nvSpPr>
        <p:spPr/>
        <p:txBody>
          <a:bodyPr/>
          <a:lstStyle/>
          <a:p>
            <a:fld id="{71A14D94-EA6D-4964-92BE-3D7D358FD7CC}" type="slidenum">
              <a:rPr lang="en-US" altLang="en-US" smtClean="0"/>
              <a:pPr/>
              <a:t>12</a:t>
            </a:fld>
            <a:endParaRPr lang="en-US" altLang="en-US" dirty="0"/>
          </a:p>
        </p:txBody>
      </p:sp>
      <p:sp>
        <p:nvSpPr>
          <p:cNvPr id="6" name="Rectangle 5">
            <a:extLst>
              <a:ext uri="{FF2B5EF4-FFF2-40B4-BE49-F238E27FC236}">
                <a16:creationId xmlns:a16="http://schemas.microsoft.com/office/drawing/2014/main" id="{1123D2D5-F734-4318-A6CC-361BA8DA8BCF}"/>
              </a:ext>
            </a:extLst>
          </p:cNvPr>
          <p:cNvSpPr/>
          <p:nvPr/>
        </p:nvSpPr>
        <p:spPr>
          <a:xfrm>
            <a:off x="304800" y="1177549"/>
            <a:ext cx="8549109" cy="5016758"/>
          </a:xfrm>
          <a:prstGeom prst="rect">
            <a:avLst/>
          </a:prstGeom>
        </p:spPr>
        <p:txBody>
          <a:bodyPr wrap="square">
            <a:spAutoFit/>
          </a:bodyPr>
          <a:lstStyle/>
          <a:p>
            <a:r>
              <a:rPr lang="en-US" sz="2000" b="1" u="sng" dirty="0">
                <a:solidFill>
                  <a:srgbClr val="0D6381"/>
                </a:solidFill>
                <a:latin typeface="Source Sans Pro" panose="020B0503030403020204" pitchFamily="34" charset="0"/>
                <a:ea typeface="Source Sans Pro" panose="020B0503030403020204" pitchFamily="34" charset="0"/>
              </a:rPr>
              <a:t>What </a:t>
            </a:r>
            <a:r>
              <a:rPr lang="en-US" sz="2000" b="1" i="1" u="sng" dirty="0">
                <a:solidFill>
                  <a:srgbClr val="00B050"/>
                </a:solidFill>
                <a:latin typeface="Source Sans Pro" panose="020B0503030403020204" pitchFamily="34" charset="0"/>
                <a:ea typeface="Source Sans Pro" panose="020B0503030403020204" pitchFamily="34" charset="0"/>
              </a:rPr>
              <a:t>is </a:t>
            </a:r>
            <a:r>
              <a:rPr lang="en-US" sz="2000" b="1" u="sng" dirty="0">
                <a:solidFill>
                  <a:srgbClr val="0D6381"/>
                </a:solidFill>
                <a:latin typeface="Source Sans Pro" panose="020B0503030403020204" pitchFamily="34" charset="0"/>
                <a:ea typeface="Source Sans Pro" panose="020B0503030403020204" pitchFamily="34" charset="0"/>
              </a:rPr>
              <a:t>considered a payroll cost</a:t>
            </a:r>
            <a:r>
              <a:rPr lang="en-US" sz="2000" b="1" dirty="0">
                <a:solidFill>
                  <a:srgbClr val="0D6381"/>
                </a:solidFill>
                <a:latin typeface="Source Sans Pro" panose="020B0503030403020204" pitchFamily="34" charset="0"/>
                <a:ea typeface="Source Sans Pro" panose="020B0503030403020204" pitchFamily="34" charset="0"/>
              </a:rPr>
              <a:t> for loan forgiveness :</a:t>
            </a:r>
          </a:p>
          <a:p>
            <a:endParaRPr lang="en-US" b="1" dirty="0">
              <a:solidFill>
                <a:srgbClr val="0D6381"/>
              </a:solidFill>
              <a:latin typeface="Source Sans Pro" panose="020B0503030403020204" pitchFamily="34" charset="0"/>
              <a:ea typeface="Source Sans Pro" panose="020B0503030403020204" pitchFamily="34" charset="0"/>
            </a:endParaRPr>
          </a:p>
          <a:p>
            <a:pPr marL="800100" lvl="1" indent="-342900">
              <a:buFont typeface="Arial" panose="020B0604020202020204" pitchFamily="34" charset="0"/>
              <a:buChar char="•"/>
            </a:pPr>
            <a:r>
              <a:rPr lang="en-US" sz="2000" dirty="0">
                <a:solidFill>
                  <a:srgbClr val="0D6381"/>
                </a:solidFill>
                <a:latin typeface="Source Sans Pro" panose="020B0503030403020204" pitchFamily="34" charset="0"/>
                <a:ea typeface="Source Sans Pro" panose="020B0503030403020204" pitchFamily="34" charset="0"/>
              </a:rPr>
              <a:t>Salary, wages, commissions, or similar compensation </a:t>
            </a:r>
          </a:p>
          <a:p>
            <a:pPr marL="800100" lvl="1" indent="-342900">
              <a:buFont typeface="Arial" panose="020B0604020202020204" pitchFamily="34" charset="0"/>
              <a:buChar char="•"/>
            </a:pPr>
            <a:r>
              <a:rPr lang="en-US" sz="2000" dirty="0">
                <a:solidFill>
                  <a:srgbClr val="0D6381"/>
                </a:solidFill>
                <a:latin typeface="Source Sans Pro" panose="020B0503030403020204" pitchFamily="34" charset="0"/>
                <a:ea typeface="Source Sans Pro" panose="020B0503030403020204" pitchFamily="34" charset="0"/>
              </a:rPr>
              <a:t>Cash tips or the equivalent (based on employer records of past tips or, in the absence of such records, a reasonable, good-faith employer estimate of such tips); </a:t>
            </a:r>
          </a:p>
          <a:p>
            <a:pPr marL="800100" lvl="1" indent="-342900">
              <a:buFont typeface="Arial" panose="020B0604020202020204" pitchFamily="34" charset="0"/>
              <a:buChar char="•"/>
            </a:pPr>
            <a:r>
              <a:rPr lang="en-US" sz="2000" dirty="0">
                <a:solidFill>
                  <a:srgbClr val="0D6381"/>
                </a:solidFill>
                <a:latin typeface="Source Sans Pro" panose="020B0503030403020204" pitchFamily="34" charset="0"/>
                <a:ea typeface="Source Sans Pro" panose="020B0503030403020204" pitchFamily="34" charset="0"/>
              </a:rPr>
              <a:t>Payment for vacation, parental, family, medical, or sick leave; </a:t>
            </a:r>
          </a:p>
          <a:p>
            <a:pPr marL="800100" lvl="1" indent="-342900">
              <a:buFont typeface="Arial" panose="020B0604020202020204" pitchFamily="34" charset="0"/>
              <a:buChar char="•"/>
            </a:pPr>
            <a:r>
              <a:rPr lang="en-US" sz="2000" dirty="0">
                <a:solidFill>
                  <a:srgbClr val="0D6381"/>
                </a:solidFill>
                <a:latin typeface="Source Sans Pro" panose="020B0503030403020204" pitchFamily="34" charset="0"/>
                <a:ea typeface="Source Sans Pro" panose="020B0503030403020204" pitchFamily="34" charset="0"/>
              </a:rPr>
              <a:t>Allowance for separation or dismissal; </a:t>
            </a:r>
          </a:p>
          <a:p>
            <a:pPr marL="800100" lvl="1" indent="-342900">
              <a:buFont typeface="Arial" panose="020B0604020202020204" pitchFamily="34" charset="0"/>
              <a:buChar char="•"/>
            </a:pPr>
            <a:r>
              <a:rPr lang="en-US" sz="2000" dirty="0">
                <a:solidFill>
                  <a:srgbClr val="0D6381"/>
                </a:solidFill>
                <a:latin typeface="Source Sans Pro" panose="020B0503030403020204" pitchFamily="34" charset="0"/>
                <a:ea typeface="Source Sans Pro" panose="020B0503030403020204" pitchFamily="34" charset="0"/>
              </a:rPr>
              <a:t>Payment for the provision of employee benefits consisting of group health care coverage, including insurance premiums, and retirement; </a:t>
            </a:r>
          </a:p>
          <a:p>
            <a:pPr marL="800100" lvl="1" indent="-342900">
              <a:buFont typeface="Arial" panose="020B0604020202020204" pitchFamily="34" charset="0"/>
              <a:buChar char="•"/>
            </a:pPr>
            <a:r>
              <a:rPr lang="en-US" sz="2000" dirty="0">
                <a:solidFill>
                  <a:srgbClr val="0D6381"/>
                </a:solidFill>
                <a:latin typeface="Source Sans Pro" panose="020B0503030403020204" pitchFamily="34" charset="0"/>
                <a:ea typeface="Source Sans Pro" panose="020B0503030403020204" pitchFamily="34" charset="0"/>
              </a:rPr>
              <a:t>Payment of state and local taxes assessed on compensation of employees; and </a:t>
            </a:r>
          </a:p>
          <a:p>
            <a:pPr marL="800100" lvl="1" indent="-342900">
              <a:buFont typeface="Arial" panose="020B0604020202020204" pitchFamily="34" charset="0"/>
              <a:buChar char="•"/>
            </a:pPr>
            <a:r>
              <a:rPr lang="en-US" sz="2000" dirty="0">
                <a:solidFill>
                  <a:srgbClr val="0D6381"/>
                </a:solidFill>
                <a:latin typeface="Source Sans Pro" panose="020B0503030403020204" pitchFamily="34" charset="0"/>
                <a:ea typeface="Source Sans Pro" panose="020B0503030403020204" pitchFamily="34" charset="0"/>
              </a:rPr>
              <a:t>For an independent contractor or sole proprietor, wage, commissions, income, or net earnings from self-employment or similar compensation. </a:t>
            </a:r>
          </a:p>
          <a:p>
            <a:pPr lvl="1"/>
            <a:endParaRPr lang="en-US" dirty="0"/>
          </a:p>
        </p:txBody>
      </p:sp>
      <p:pic>
        <p:nvPicPr>
          <p:cNvPr id="4" name="Picture 3">
            <a:extLst>
              <a:ext uri="{FF2B5EF4-FFF2-40B4-BE49-F238E27FC236}">
                <a16:creationId xmlns:a16="http://schemas.microsoft.com/office/drawing/2014/main" id="{6DA6730D-7CF5-431C-80D8-44C293F32660}"/>
              </a:ext>
            </a:extLst>
          </p:cNvPr>
          <p:cNvPicPr>
            <a:picLocks noChangeAspect="1"/>
          </p:cNvPicPr>
          <p:nvPr/>
        </p:nvPicPr>
        <p:blipFill>
          <a:blip r:embed="rId2"/>
          <a:stretch>
            <a:fillRect/>
          </a:stretch>
        </p:blipFill>
        <p:spPr>
          <a:xfrm>
            <a:off x="6889393" y="719284"/>
            <a:ext cx="1871634" cy="999831"/>
          </a:xfrm>
          <a:prstGeom prst="rect">
            <a:avLst/>
          </a:prstGeom>
        </p:spPr>
      </p:pic>
    </p:spTree>
    <p:extLst>
      <p:ext uri="{BB962C8B-B14F-4D97-AF65-F5344CB8AC3E}">
        <p14:creationId xmlns:p14="http://schemas.microsoft.com/office/powerpoint/2010/main" val="2180174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C95EB-4C6D-449F-B732-7646D84E27DE}"/>
              </a:ext>
            </a:extLst>
          </p:cNvPr>
          <p:cNvSpPr>
            <a:spLocks noGrp="1"/>
          </p:cNvSpPr>
          <p:nvPr>
            <p:ph type="title"/>
          </p:nvPr>
        </p:nvSpPr>
        <p:spPr>
          <a:xfrm>
            <a:off x="628650" y="298568"/>
            <a:ext cx="7886700" cy="704101"/>
          </a:xfrm>
        </p:spPr>
        <p:txBody>
          <a:bodyPr>
            <a:noAutofit/>
          </a:bodyPr>
          <a:lstStyle/>
          <a:p>
            <a:r>
              <a:rPr lang="en-US" sz="2400" dirty="0"/>
              <a:t>Paycheck Protection Program (PPP)</a:t>
            </a:r>
            <a:br>
              <a:rPr lang="en-US" sz="2400" dirty="0"/>
            </a:br>
            <a:r>
              <a:rPr lang="en-US" sz="2400" dirty="0"/>
              <a:t>Forgiveness</a:t>
            </a:r>
          </a:p>
        </p:txBody>
      </p:sp>
      <p:sp>
        <p:nvSpPr>
          <p:cNvPr id="3" name="Content Placeholder 2">
            <a:extLst>
              <a:ext uri="{FF2B5EF4-FFF2-40B4-BE49-F238E27FC236}">
                <a16:creationId xmlns:a16="http://schemas.microsoft.com/office/drawing/2014/main" id="{8A0BDB9C-C935-45C6-974F-3B77B5B59700}"/>
              </a:ext>
            </a:extLst>
          </p:cNvPr>
          <p:cNvSpPr>
            <a:spLocks noGrp="1"/>
          </p:cNvSpPr>
          <p:nvPr>
            <p:ph idx="1"/>
          </p:nvPr>
        </p:nvSpPr>
        <p:spPr>
          <a:xfrm>
            <a:off x="525780" y="1600957"/>
            <a:ext cx="7886700" cy="3656086"/>
          </a:xfrm>
        </p:spPr>
        <p:txBody>
          <a:bodyPr>
            <a:normAutofit/>
          </a:bodyPr>
          <a:lstStyle/>
          <a:p>
            <a:pPr marL="0" indent="0">
              <a:lnSpc>
                <a:spcPct val="100000"/>
              </a:lnSpc>
              <a:buNone/>
            </a:pPr>
            <a:r>
              <a:rPr lang="en-US" sz="2000" b="1" i="1" u="sng" dirty="0">
                <a:solidFill>
                  <a:srgbClr val="0D6381"/>
                </a:solidFill>
              </a:rPr>
              <a:t>Non-payroll</a:t>
            </a:r>
            <a:r>
              <a:rPr lang="en-US" sz="2000" b="1" dirty="0">
                <a:solidFill>
                  <a:srgbClr val="0D6381"/>
                </a:solidFill>
              </a:rPr>
              <a:t> costs that are eligible for forgiveness</a:t>
            </a:r>
            <a:r>
              <a:rPr lang="en-US" sz="2000" b="1" dirty="0">
                <a:solidFill>
                  <a:srgbClr val="166276"/>
                </a:solidFill>
              </a:rPr>
              <a:t>:</a:t>
            </a:r>
          </a:p>
          <a:p>
            <a:pPr>
              <a:lnSpc>
                <a:spcPct val="100000"/>
              </a:lnSpc>
            </a:pPr>
            <a:endParaRPr lang="en-US" sz="2000" b="1" dirty="0">
              <a:solidFill>
                <a:srgbClr val="0D6381"/>
              </a:solidFill>
            </a:endParaRPr>
          </a:p>
          <a:p>
            <a:pPr lvl="1">
              <a:lnSpc>
                <a:spcPct val="100000"/>
              </a:lnSpc>
            </a:pPr>
            <a:r>
              <a:rPr lang="en-US" sz="2000" dirty="0">
                <a:solidFill>
                  <a:srgbClr val="0D6381"/>
                </a:solidFill>
              </a:rPr>
              <a:t>Rent on building or other leases established before 2/15/2020</a:t>
            </a:r>
          </a:p>
          <a:p>
            <a:pPr lvl="1">
              <a:lnSpc>
                <a:spcPct val="100000"/>
              </a:lnSpc>
            </a:pPr>
            <a:r>
              <a:rPr lang="en-US" sz="2000" dirty="0">
                <a:solidFill>
                  <a:srgbClr val="0D6381"/>
                </a:solidFill>
              </a:rPr>
              <a:t>Utility payments under service agreements dated before 2/15/2020 (heat, water, telephone, internet)</a:t>
            </a:r>
          </a:p>
          <a:p>
            <a:pPr lvl="1">
              <a:lnSpc>
                <a:spcPct val="100000"/>
              </a:lnSpc>
            </a:pPr>
            <a:r>
              <a:rPr lang="en-US" sz="2000" dirty="0">
                <a:solidFill>
                  <a:srgbClr val="0D6381"/>
                </a:solidFill>
              </a:rPr>
              <a:t>Interest on business mortgage and any other debt obligations established prior to 2/15/2020.</a:t>
            </a:r>
          </a:p>
          <a:p>
            <a:pPr lvl="1">
              <a:lnSpc>
                <a:spcPct val="100000"/>
              </a:lnSpc>
            </a:pPr>
            <a:r>
              <a:rPr lang="en-US" sz="2000" dirty="0">
                <a:solidFill>
                  <a:srgbClr val="0D6381"/>
                </a:solidFill>
              </a:rPr>
              <a:t>For nonpayroll costs, the forgiveness can apply to amounts that are both incurred and paid during the covered period AS WELL AS, for costs paid for in the first billing cycle AFTER the covered period.  </a:t>
            </a:r>
          </a:p>
          <a:p>
            <a:endParaRPr lang="en-US" dirty="0">
              <a:solidFill>
                <a:schemeClr val="bg2">
                  <a:lumMod val="75000"/>
                </a:schemeClr>
              </a:solidFill>
            </a:endParaRPr>
          </a:p>
          <a:p>
            <a:endParaRPr lang="en-US" dirty="0"/>
          </a:p>
        </p:txBody>
      </p:sp>
      <p:sp>
        <p:nvSpPr>
          <p:cNvPr id="5" name="Slide Number Placeholder 4">
            <a:extLst>
              <a:ext uri="{FF2B5EF4-FFF2-40B4-BE49-F238E27FC236}">
                <a16:creationId xmlns:a16="http://schemas.microsoft.com/office/drawing/2014/main" id="{3F4BBC60-5D85-44A8-8C63-5B77D4E8668C}"/>
              </a:ext>
            </a:extLst>
          </p:cNvPr>
          <p:cNvSpPr>
            <a:spLocks noGrp="1"/>
          </p:cNvSpPr>
          <p:nvPr>
            <p:ph type="sldNum" sz="quarter" idx="12"/>
          </p:nvPr>
        </p:nvSpPr>
        <p:spPr/>
        <p:txBody>
          <a:bodyPr/>
          <a:lstStyle/>
          <a:p>
            <a:fld id="{71A14D94-EA6D-4964-92BE-3D7D358FD7CC}" type="slidenum">
              <a:rPr lang="en-US" altLang="en-US" smtClean="0"/>
              <a:pPr/>
              <a:t>13</a:t>
            </a:fld>
            <a:endParaRPr lang="en-US" altLang="en-US" dirty="0"/>
          </a:p>
        </p:txBody>
      </p:sp>
      <p:pic>
        <p:nvPicPr>
          <p:cNvPr id="6" name="Picture 5">
            <a:extLst>
              <a:ext uri="{FF2B5EF4-FFF2-40B4-BE49-F238E27FC236}">
                <a16:creationId xmlns:a16="http://schemas.microsoft.com/office/drawing/2014/main" id="{D74797AA-16C9-4905-85C9-9BF9CB774F48}"/>
              </a:ext>
            </a:extLst>
          </p:cNvPr>
          <p:cNvPicPr>
            <a:picLocks noChangeAspect="1"/>
          </p:cNvPicPr>
          <p:nvPr/>
        </p:nvPicPr>
        <p:blipFill>
          <a:blip r:embed="rId2"/>
          <a:stretch>
            <a:fillRect/>
          </a:stretch>
        </p:blipFill>
        <p:spPr>
          <a:xfrm>
            <a:off x="6746586" y="801898"/>
            <a:ext cx="1871634" cy="999831"/>
          </a:xfrm>
          <a:prstGeom prst="rect">
            <a:avLst/>
          </a:prstGeom>
        </p:spPr>
      </p:pic>
    </p:spTree>
    <p:extLst>
      <p:ext uri="{BB962C8B-B14F-4D97-AF65-F5344CB8AC3E}">
        <p14:creationId xmlns:p14="http://schemas.microsoft.com/office/powerpoint/2010/main" val="351937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0A11D-9DAF-4874-AAEC-9A9E552AA7A2}"/>
              </a:ext>
            </a:extLst>
          </p:cNvPr>
          <p:cNvSpPr>
            <a:spLocks noGrp="1"/>
          </p:cNvSpPr>
          <p:nvPr>
            <p:ph type="title"/>
          </p:nvPr>
        </p:nvSpPr>
        <p:spPr/>
        <p:txBody>
          <a:bodyPr/>
          <a:lstStyle/>
          <a:p>
            <a:pPr algn="l"/>
            <a:r>
              <a:rPr lang="en-US" dirty="0">
                <a:solidFill>
                  <a:srgbClr val="002060"/>
                </a:solidFill>
                <a:ea typeface="Source Sans Pro" panose="020B0503030403020204" pitchFamily="34" charset="0"/>
              </a:rPr>
              <a:t>PPP Forgiveness Process</a:t>
            </a:r>
            <a:endParaRPr lang="en-US" dirty="0"/>
          </a:p>
        </p:txBody>
      </p:sp>
      <p:sp>
        <p:nvSpPr>
          <p:cNvPr id="3" name="Slide Number Placeholder 2">
            <a:extLst>
              <a:ext uri="{FF2B5EF4-FFF2-40B4-BE49-F238E27FC236}">
                <a16:creationId xmlns:a16="http://schemas.microsoft.com/office/drawing/2014/main" id="{1582C551-FB22-4642-9E05-3F629DA64E1E}"/>
              </a:ext>
            </a:extLst>
          </p:cNvPr>
          <p:cNvSpPr>
            <a:spLocks noGrp="1"/>
          </p:cNvSpPr>
          <p:nvPr>
            <p:ph type="sldNum" sz="quarter" idx="12"/>
          </p:nvPr>
        </p:nvSpPr>
        <p:spPr/>
        <p:txBody>
          <a:bodyPr/>
          <a:lstStyle/>
          <a:p>
            <a:pPr defTabSz="685800"/>
            <a:fld id="{B1AB44B9-F1EC-4F4B-88D4-413245C9CD3E}" type="slidenum">
              <a:rPr lang="en-US">
                <a:solidFill>
                  <a:srgbClr val="1B1E29">
                    <a:tint val="75000"/>
                  </a:srgbClr>
                </a:solidFill>
              </a:rPr>
              <a:pPr defTabSz="685800"/>
              <a:t>14</a:t>
            </a:fld>
            <a:endParaRPr lang="en-US">
              <a:solidFill>
                <a:srgbClr val="1B1E29">
                  <a:tint val="75000"/>
                </a:srgbClr>
              </a:solidFill>
            </a:endParaRPr>
          </a:p>
        </p:txBody>
      </p:sp>
      <p:sp>
        <p:nvSpPr>
          <p:cNvPr id="4" name="Content Placeholder 2">
            <a:extLst>
              <a:ext uri="{FF2B5EF4-FFF2-40B4-BE49-F238E27FC236}">
                <a16:creationId xmlns:a16="http://schemas.microsoft.com/office/drawing/2014/main" id="{4832B11A-4EDC-45BA-8EE4-E6E11AD9F9E1}"/>
              </a:ext>
            </a:extLst>
          </p:cNvPr>
          <p:cNvSpPr txBox="1">
            <a:spLocks/>
          </p:cNvSpPr>
          <p:nvPr/>
        </p:nvSpPr>
        <p:spPr>
          <a:xfrm>
            <a:off x="339892" y="2069071"/>
            <a:ext cx="8464216" cy="361163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26206" indent="-126206" defTabSz="514350"/>
            <a:r>
              <a:rPr lang="en-US" sz="1800"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Borrower completes form 3508/3508EZ, or equivalent, and submits it to their lender. </a:t>
            </a:r>
            <a:endParaRPr lang="en-US" sz="1800" i="1" dirty="0">
              <a:solidFill>
                <a:srgbClr val="002060"/>
              </a:solidFill>
              <a:latin typeface="Source Sans Pro" panose="020B0503030403020204" pitchFamily="34" charset="0"/>
              <a:ea typeface="Source Sans Pro" panose="020B0503030403020204" pitchFamily="34" charset="0"/>
              <a:cs typeface="Arial" panose="020B0604020202020204" pitchFamily="34" charset="0"/>
            </a:endParaRPr>
          </a:p>
          <a:p>
            <a:pPr marL="126206" indent="-126206" defTabSz="514350">
              <a:lnSpc>
                <a:spcPct val="50000"/>
              </a:lnSpc>
              <a:spcBef>
                <a:spcPts val="0"/>
              </a:spcBef>
            </a:pPr>
            <a:endParaRPr lang="en-US" sz="1800" dirty="0">
              <a:solidFill>
                <a:srgbClr val="002060"/>
              </a:solidFill>
              <a:latin typeface="Source Sans Pro" panose="020B0503030403020204" pitchFamily="34" charset="0"/>
              <a:ea typeface="Source Sans Pro" panose="020B0503030403020204" pitchFamily="34" charset="0"/>
              <a:cs typeface="Arial" panose="020B0604020202020204" pitchFamily="34" charset="0"/>
            </a:endParaRPr>
          </a:p>
          <a:p>
            <a:pPr marL="126206" indent="-126206" defTabSz="514350"/>
            <a:r>
              <a:rPr lang="en-US" sz="1800"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The lender reviews the application and documentation and submits a decision to the SBA within 60 days of receipt of a complete application requesting payment for the forgiveness amount of the loan</a:t>
            </a:r>
          </a:p>
          <a:p>
            <a:pPr marL="126206" indent="-126206" defTabSz="514350">
              <a:lnSpc>
                <a:spcPct val="50000"/>
              </a:lnSpc>
              <a:spcBef>
                <a:spcPts val="0"/>
              </a:spcBef>
            </a:pPr>
            <a:endParaRPr lang="en-US" sz="1800" dirty="0">
              <a:solidFill>
                <a:srgbClr val="002060"/>
              </a:solidFill>
              <a:latin typeface="Source Sans Pro" panose="020B0503030403020204" pitchFamily="34" charset="0"/>
              <a:ea typeface="Source Sans Pro" panose="020B0503030403020204" pitchFamily="34" charset="0"/>
              <a:cs typeface="Arial" panose="020B0604020202020204" pitchFamily="34" charset="0"/>
            </a:endParaRPr>
          </a:p>
          <a:p>
            <a:pPr marL="126206" indent="-126206" defTabSz="514350"/>
            <a:r>
              <a:rPr lang="en-US" sz="1800"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SBA will remit the forgiveness amount to the lender within 90 days </a:t>
            </a:r>
          </a:p>
          <a:p>
            <a:pPr marL="126206" indent="-126206" defTabSz="514350">
              <a:lnSpc>
                <a:spcPct val="50000"/>
              </a:lnSpc>
              <a:spcBef>
                <a:spcPts val="0"/>
              </a:spcBef>
            </a:pPr>
            <a:endParaRPr lang="en-US" sz="1800" dirty="0">
              <a:solidFill>
                <a:srgbClr val="002060"/>
              </a:solidFill>
              <a:latin typeface="Source Sans Pro" panose="020B0503030403020204" pitchFamily="34" charset="0"/>
              <a:ea typeface="Source Sans Pro" panose="020B0503030403020204" pitchFamily="34" charset="0"/>
              <a:cs typeface="Arial" panose="020B0604020202020204" pitchFamily="34" charset="0"/>
            </a:endParaRPr>
          </a:p>
          <a:p>
            <a:pPr marL="126206" indent="-126206" defTabSz="514350"/>
            <a:r>
              <a:rPr lang="en-US" sz="1800"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If the borrower received an EIDL advance amount, SBA will deduct this from the total forgiveness amount.</a:t>
            </a:r>
          </a:p>
          <a:p>
            <a:pPr marL="126206" indent="-126206" defTabSz="514350">
              <a:lnSpc>
                <a:spcPct val="50000"/>
              </a:lnSpc>
              <a:spcBef>
                <a:spcPts val="0"/>
              </a:spcBef>
            </a:pPr>
            <a:endParaRPr lang="en-US" sz="1800" dirty="0">
              <a:solidFill>
                <a:srgbClr val="002060"/>
              </a:solidFill>
              <a:latin typeface="Source Sans Pro" panose="020B0503030403020204" pitchFamily="34" charset="0"/>
              <a:ea typeface="Source Sans Pro" panose="020B0503030403020204" pitchFamily="34" charset="0"/>
              <a:cs typeface="Arial" panose="020B0604020202020204" pitchFamily="34" charset="0"/>
            </a:endParaRPr>
          </a:p>
          <a:p>
            <a:pPr marL="126206" indent="-126206" defTabSz="514350"/>
            <a:r>
              <a:rPr lang="en-US" sz="1800"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Any amount not forgiven is payable pursuant to the note signed by the Borrower with a two or five-year maturity (if approved or amended on or after June 5, 2020) and a 1% fixed interest rate, subject to PPP loan payment deferment.</a:t>
            </a:r>
          </a:p>
          <a:p>
            <a:pPr marL="126206" indent="-126206" defTabSz="514350"/>
            <a:endParaRPr lang="en-US" sz="1350" dirty="0">
              <a:solidFill>
                <a:srgbClr val="1B1E29"/>
              </a:solidFill>
              <a:latin typeface="Calibri" panose="020F0502020204030204"/>
              <a:cs typeface="Arial" panose="020B0604020202020204" pitchFamily="34" charset="0"/>
            </a:endParaRPr>
          </a:p>
        </p:txBody>
      </p:sp>
      <p:pic>
        <p:nvPicPr>
          <p:cNvPr id="1028" name="Picture 4" descr="Image of shield with money in it.">
            <a:extLst>
              <a:ext uri="{FF2B5EF4-FFF2-40B4-BE49-F238E27FC236}">
                <a16:creationId xmlns:a16="http://schemas.microsoft.com/office/drawing/2014/main" id="{68FD8A9C-B477-4C34-BC39-08C4EB4733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1086" y="1065960"/>
            <a:ext cx="2057401" cy="10269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014356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C95EB-4C6D-449F-B732-7646D84E27DE}"/>
              </a:ext>
            </a:extLst>
          </p:cNvPr>
          <p:cNvSpPr>
            <a:spLocks noGrp="1"/>
          </p:cNvSpPr>
          <p:nvPr>
            <p:ph type="title"/>
          </p:nvPr>
        </p:nvSpPr>
        <p:spPr/>
        <p:txBody>
          <a:bodyPr>
            <a:normAutofit/>
          </a:bodyPr>
          <a:lstStyle/>
          <a:p>
            <a:br>
              <a:rPr lang="en-US" dirty="0"/>
            </a:br>
            <a:r>
              <a:rPr kumimoji="0" lang="en-US" sz="2700" b="1" i="0" u="none" strike="noStrike" kern="1200" cap="none" spc="-75" normalizeH="0" baseline="0" noProof="0" dirty="0">
                <a:ln>
                  <a:noFill/>
                </a:ln>
                <a:solidFill>
                  <a:srgbClr val="003F80"/>
                </a:solidFill>
                <a:effectLst/>
                <a:uLnTx/>
                <a:uFillTx/>
                <a:latin typeface="Source Sans Pro" charset="0"/>
                <a:ea typeface="Source Sans Pro" charset="0"/>
              </a:rPr>
              <a:t>PPP - Forgiveness Process</a:t>
            </a:r>
            <a:endParaRPr lang="en-US" dirty="0"/>
          </a:p>
        </p:txBody>
      </p:sp>
      <p:sp>
        <p:nvSpPr>
          <p:cNvPr id="3" name="Content Placeholder 2">
            <a:extLst>
              <a:ext uri="{FF2B5EF4-FFF2-40B4-BE49-F238E27FC236}">
                <a16:creationId xmlns:a16="http://schemas.microsoft.com/office/drawing/2014/main" id="{8A0BDB9C-C935-45C6-974F-3B77B5B59700}"/>
              </a:ext>
            </a:extLst>
          </p:cNvPr>
          <p:cNvSpPr>
            <a:spLocks noGrp="1"/>
          </p:cNvSpPr>
          <p:nvPr>
            <p:ph idx="1"/>
          </p:nvPr>
        </p:nvSpPr>
        <p:spPr>
          <a:xfrm>
            <a:off x="1000125" y="1219200"/>
            <a:ext cx="7143750" cy="3851734"/>
          </a:xfrm>
        </p:spPr>
        <p:txBody>
          <a:bodyPr>
            <a:noAutofit/>
          </a:bodyPr>
          <a:lstStyle/>
          <a:p>
            <a:pPr marL="0" marR="0" indent="0" algn="ctr">
              <a:lnSpc>
                <a:spcPct val="100000"/>
              </a:lnSpc>
              <a:spcBef>
                <a:spcPts val="0"/>
              </a:spcBef>
              <a:spcAft>
                <a:spcPts val="800"/>
              </a:spcAft>
              <a:buNone/>
            </a:pPr>
            <a:r>
              <a:rPr lang="en-US" sz="1800" b="1" dirty="0">
                <a:solidFill>
                  <a:schemeClr val="bg2">
                    <a:lumMod val="75000"/>
                  </a:schemeClr>
                </a:solidFill>
                <a:latin typeface="Source Sans Pro" panose="020B0503030403020204" pitchFamily="34" charset="0"/>
                <a:ea typeface="Source Sans Pro" panose="020B0503030403020204" pitchFamily="34" charset="0"/>
              </a:rPr>
              <a:t>The Forgiveness Application</a:t>
            </a:r>
          </a:p>
          <a:p>
            <a:pPr>
              <a:lnSpc>
                <a:spcPct val="100000"/>
              </a:lnSpc>
              <a:spcBef>
                <a:spcPts val="0"/>
              </a:spcBef>
              <a:spcAft>
                <a:spcPts val="800"/>
              </a:spcAft>
            </a:pPr>
            <a:r>
              <a:rPr lang="en-US" sz="1800" b="1" dirty="0">
                <a:solidFill>
                  <a:schemeClr val="bg2">
                    <a:lumMod val="75000"/>
                  </a:schemeClr>
                </a:solidFill>
                <a:latin typeface="Source Sans Pro" panose="020B0503030403020204" pitchFamily="34" charset="0"/>
                <a:ea typeface="Source Sans Pro" panose="020B0503030403020204" pitchFamily="34" charset="0"/>
              </a:rPr>
              <a:t> 3508 or 3508EZ.  Do you qualify to use the streamlined form?</a:t>
            </a:r>
          </a:p>
          <a:p>
            <a:pPr lvl="1">
              <a:lnSpc>
                <a:spcPct val="115000"/>
              </a:lnSpc>
              <a:spcBef>
                <a:spcPts val="0"/>
              </a:spcBef>
              <a:buSzPts val="1000"/>
              <a:tabLst>
                <a:tab pos="457200" algn="l"/>
              </a:tabLst>
            </a:pPr>
            <a:r>
              <a:rPr lang="en-US" dirty="0">
                <a:solidFill>
                  <a:schemeClr val="bg2">
                    <a:lumMod val="75000"/>
                  </a:schemeClr>
                </a:solidFill>
                <a:effectLst/>
                <a:latin typeface="Source Sans Pro" panose="020B0503030403020204" pitchFamily="34" charset="0"/>
                <a:ea typeface="Times New Roman" panose="02020603050405020304" pitchFamily="18" charset="0"/>
                <a:cs typeface="Times New Roman" panose="02020603050405020304" pitchFamily="18" charset="0"/>
              </a:rPr>
              <a:t>Are self-employed and have no employees; OR</a:t>
            </a:r>
            <a:endParaRPr lang="en-US" dirty="0">
              <a:solidFill>
                <a:schemeClr val="bg2">
                  <a:lumMod val="75000"/>
                </a:schemeClr>
              </a:solidFill>
              <a:effectLst/>
              <a:latin typeface="Source Sans Pro" panose="020B0503030403020204" pitchFamily="34" charset="0"/>
              <a:ea typeface="Calibri" panose="020F0502020204030204" pitchFamily="34" charset="0"/>
              <a:cs typeface="Times New Roman" panose="02020603050405020304" pitchFamily="18" charset="0"/>
            </a:endParaRPr>
          </a:p>
          <a:p>
            <a:pPr lvl="1">
              <a:lnSpc>
                <a:spcPct val="115000"/>
              </a:lnSpc>
              <a:spcBef>
                <a:spcPts val="0"/>
              </a:spcBef>
              <a:buSzPts val="1000"/>
              <a:tabLst>
                <a:tab pos="457200" algn="l"/>
              </a:tabLst>
            </a:pPr>
            <a:r>
              <a:rPr lang="en-US" dirty="0">
                <a:solidFill>
                  <a:schemeClr val="bg2">
                    <a:lumMod val="75000"/>
                  </a:schemeClr>
                </a:solidFill>
                <a:effectLst/>
                <a:latin typeface="Source Sans Pro" panose="020B0503030403020204" pitchFamily="34" charset="0"/>
                <a:ea typeface="Times New Roman" panose="02020603050405020304" pitchFamily="18" charset="0"/>
                <a:cs typeface="Times New Roman" panose="02020603050405020304" pitchFamily="18" charset="0"/>
              </a:rPr>
              <a:t>Did not reduce the salaries or wages of their employees by more than 25%, and did not reduce the number or hours of their employees; OR</a:t>
            </a:r>
            <a:endParaRPr lang="en-US" dirty="0">
              <a:solidFill>
                <a:schemeClr val="bg2">
                  <a:lumMod val="75000"/>
                </a:schemeClr>
              </a:solidFill>
              <a:effectLst/>
              <a:latin typeface="Source Sans Pro" panose="020B0503030403020204" pitchFamily="34" charset="0"/>
              <a:ea typeface="Calibri" panose="020F0502020204030204" pitchFamily="34" charset="0"/>
              <a:cs typeface="Times New Roman" panose="02020603050405020304" pitchFamily="18" charset="0"/>
            </a:endParaRPr>
          </a:p>
          <a:p>
            <a:pPr lvl="1">
              <a:lnSpc>
                <a:spcPct val="115000"/>
              </a:lnSpc>
              <a:spcBef>
                <a:spcPts val="0"/>
              </a:spcBef>
              <a:buSzPts val="1000"/>
              <a:tabLst>
                <a:tab pos="457200" algn="l"/>
              </a:tabLst>
            </a:pPr>
            <a:r>
              <a:rPr lang="en-US" dirty="0">
                <a:solidFill>
                  <a:schemeClr val="bg2">
                    <a:lumMod val="75000"/>
                  </a:schemeClr>
                </a:solidFill>
                <a:effectLst/>
                <a:latin typeface="Source Sans Pro" panose="020B0503030403020204" pitchFamily="34" charset="0"/>
                <a:ea typeface="Times New Roman" panose="02020603050405020304" pitchFamily="18" charset="0"/>
                <a:cs typeface="Times New Roman" panose="02020603050405020304" pitchFamily="18" charset="0"/>
              </a:rPr>
              <a:t>Experienced reductions in business activity as a result of health directives related to COVID-19, and did not reduce the salaries or wages of their employees by more than 25%.</a:t>
            </a:r>
            <a:endParaRPr lang="en-US" dirty="0">
              <a:solidFill>
                <a:schemeClr val="bg2">
                  <a:lumMod val="75000"/>
                </a:schemeClr>
              </a:solidFill>
              <a:effectLst/>
              <a:latin typeface="Source Sans Pro" panose="020B0503030403020204" pitchFamily="34" charset="0"/>
              <a:ea typeface="Calibri" panose="020F0502020204030204" pitchFamily="34" charset="0"/>
              <a:cs typeface="Times New Roman" panose="02020603050405020304" pitchFamily="18" charset="0"/>
            </a:endParaRPr>
          </a:p>
          <a:p>
            <a:pPr marL="0" marR="0" lvl="0" indent="0">
              <a:lnSpc>
                <a:spcPct val="100000"/>
              </a:lnSpc>
              <a:spcBef>
                <a:spcPts val="0"/>
              </a:spcBef>
              <a:spcAft>
                <a:spcPts val="0"/>
              </a:spcAft>
              <a:buNone/>
            </a:pPr>
            <a:endParaRPr lang="en-US" sz="1800" b="1" dirty="0">
              <a:solidFill>
                <a:srgbClr val="FF0000"/>
              </a:solidFill>
              <a:latin typeface="Source Sans Pro" panose="020B0503030403020204" pitchFamily="34" charset="0"/>
              <a:ea typeface="Source Sans Pro" panose="020B0503030403020204" pitchFamily="34" charset="0"/>
              <a:cs typeface="Times New Roman" panose="02020603050405020304" pitchFamily="18" charset="0"/>
            </a:endParaRPr>
          </a:p>
          <a:p>
            <a:pPr marL="0" marR="0" lvl="0" indent="0">
              <a:lnSpc>
                <a:spcPct val="100000"/>
              </a:lnSpc>
              <a:spcBef>
                <a:spcPts val="0"/>
              </a:spcBef>
              <a:spcAft>
                <a:spcPts val="0"/>
              </a:spcAft>
              <a:buNone/>
            </a:pPr>
            <a:r>
              <a:rPr lang="en-US" sz="1800" b="1" dirty="0">
                <a:solidFill>
                  <a:srgbClr val="FF0000"/>
                </a:solidFill>
                <a:latin typeface="Source Sans Pro" panose="020B0503030403020204" pitchFamily="34" charset="0"/>
                <a:ea typeface="Source Sans Pro" panose="020B0503030403020204" pitchFamily="34" charset="0"/>
                <a:cs typeface="Times New Roman" panose="02020603050405020304" pitchFamily="18" charset="0"/>
              </a:rPr>
              <a:t>TIP … Streamlined Form 3508EZ Read  the instructions and Checklist thoroughly.  Complete the 1 page form.</a:t>
            </a:r>
          </a:p>
          <a:p>
            <a:pPr marL="0" marR="0" lvl="0" indent="0">
              <a:lnSpc>
                <a:spcPct val="100000"/>
              </a:lnSpc>
              <a:spcBef>
                <a:spcPts val="0"/>
              </a:spcBef>
              <a:spcAft>
                <a:spcPts val="0"/>
              </a:spcAft>
              <a:buNone/>
            </a:pPr>
            <a:endParaRPr lang="en-US" sz="1800" b="1" dirty="0">
              <a:solidFill>
                <a:srgbClr val="FF0000"/>
              </a:solidFill>
              <a:latin typeface="Source Sans Pro" panose="020B0503030403020204" pitchFamily="34" charset="0"/>
              <a:ea typeface="Source Sans Pro" panose="020B0503030403020204" pitchFamily="34" charset="0"/>
              <a:cs typeface="Times New Roman" panose="02020603050405020304" pitchFamily="18" charset="0"/>
            </a:endParaRPr>
          </a:p>
          <a:p>
            <a:pPr>
              <a:lnSpc>
                <a:spcPct val="100000"/>
              </a:lnSpc>
              <a:spcBef>
                <a:spcPts val="0"/>
              </a:spcBef>
            </a:pPr>
            <a:r>
              <a:rPr lang="en-US" sz="1800" b="1" dirty="0">
                <a:solidFill>
                  <a:schemeClr val="bg2">
                    <a:lumMod val="75000"/>
                  </a:schemeClr>
                </a:solidFill>
                <a:latin typeface="Source Sans Pro" panose="020B0503030403020204" pitchFamily="34" charset="0"/>
                <a:ea typeface="Source Sans Pro" panose="020B0503030403020204" pitchFamily="34" charset="0"/>
                <a:cs typeface="Times New Roman" panose="02020603050405020304" pitchFamily="18" charset="0"/>
              </a:rPr>
              <a:t>Few calculations</a:t>
            </a:r>
          </a:p>
          <a:p>
            <a:pPr>
              <a:lnSpc>
                <a:spcPct val="100000"/>
              </a:lnSpc>
              <a:spcBef>
                <a:spcPts val="0"/>
              </a:spcBef>
            </a:pPr>
            <a:r>
              <a:rPr lang="en-US" sz="1800" b="1" dirty="0">
                <a:solidFill>
                  <a:schemeClr val="bg2">
                    <a:lumMod val="75000"/>
                  </a:schemeClr>
                </a:solidFill>
                <a:latin typeface="Source Sans Pro" panose="020B0503030403020204" pitchFamily="34" charset="0"/>
                <a:ea typeface="Source Sans Pro" panose="020B0503030403020204" pitchFamily="34" charset="0"/>
                <a:cs typeface="Times New Roman" panose="02020603050405020304" pitchFamily="18" charset="0"/>
              </a:rPr>
              <a:t>Less documentation</a:t>
            </a:r>
          </a:p>
          <a:p>
            <a:pPr lvl="1">
              <a:lnSpc>
                <a:spcPct val="100000"/>
              </a:lnSpc>
              <a:spcBef>
                <a:spcPts val="0"/>
              </a:spcBef>
              <a:spcAft>
                <a:spcPts val="800"/>
              </a:spcAft>
            </a:pPr>
            <a:endParaRPr lang="en-US" sz="1300" dirty="0">
              <a:solidFill>
                <a:schemeClr val="bg2">
                  <a:lumMod val="75000"/>
                </a:schemeClr>
              </a:solidFill>
              <a:latin typeface="Source Sans Pro" panose="020B0503030403020204" pitchFamily="34" charset="0"/>
              <a:ea typeface="Source Sans Pro" panose="020B0503030403020204" pitchFamily="34" charset="0"/>
            </a:endParaRPr>
          </a:p>
          <a:p>
            <a:pPr marL="0" marR="0" indent="0">
              <a:lnSpc>
                <a:spcPct val="107000"/>
              </a:lnSpc>
              <a:spcBef>
                <a:spcPts val="0"/>
              </a:spcBef>
              <a:spcAft>
                <a:spcPts val="800"/>
              </a:spcAft>
              <a:buNone/>
            </a:pPr>
            <a:endParaRPr lang="en-US" sz="1600" dirty="0">
              <a:solidFill>
                <a:schemeClr val="bg2">
                  <a:lumMod val="75000"/>
                </a:schemeClr>
              </a:solidFill>
              <a:latin typeface="Source Sans Pro" panose="020B0503030403020204" pitchFamily="34" charset="0"/>
              <a:ea typeface="Source Sans Pro" panose="020B0503030403020204" pitchFamily="34" charset="0"/>
            </a:endParaRPr>
          </a:p>
        </p:txBody>
      </p:sp>
      <p:sp>
        <p:nvSpPr>
          <p:cNvPr id="4" name="Footer Placeholder 3">
            <a:extLst>
              <a:ext uri="{FF2B5EF4-FFF2-40B4-BE49-F238E27FC236}">
                <a16:creationId xmlns:a16="http://schemas.microsoft.com/office/drawing/2014/main" id="{7430AD79-FE65-42B0-BBBF-20AA258F301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F4BBC60-5D85-44A8-8C63-5B77D4E8668C}"/>
              </a:ext>
            </a:extLst>
          </p:cNvPr>
          <p:cNvSpPr>
            <a:spLocks noGrp="1"/>
          </p:cNvSpPr>
          <p:nvPr>
            <p:ph type="sldNum" sz="quarter" idx="12"/>
          </p:nvPr>
        </p:nvSpPr>
        <p:spPr/>
        <p:txBody>
          <a:bodyPr/>
          <a:lstStyle/>
          <a:p>
            <a:fld id="{71A14D94-EA6D-4964-92BE-3D7D358FD7CC}" type="slidenum">
              <a:rPr lang="en-US" altLang="en-US" smtClean="0"/>
              <a:pPr/>
              <a:t>15</a:t>
            </a:fld>
            <a:endParaRPr lang="en-US" altLang="en-US" dirty="0"/>
          </a:p>
        </p:txBody>
      </p:sp>
    </p:spTree>
    <p:extLst>
      <p:ext uri="{BB962C8B-B14F-4D97-AF65-F5344CB8AC3E}">
        <p14:creationId xmlns:p14="http://schemas.microsoft.com/office/powerpoint/2010/main" val="4064477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0A11D-9DAF-4874-AAEC-9A9E552AA7A2}"/>
              </a:ext>
            </a:extLst>
          </p:cNvPr>
          <p:cNvSpPr>
            <a:spLocks noGrp="1"/>
          </p:cNvSpPr>
          <p:nvPr>
            <p:ph type="title"/>
          </p:nvPr>
        </p:nvSpPr>
        <p:spPr>
          <a:xfrm>
            <a:off x="290089" y="1173846"/>
            <a:ext cx="7886700" cy="870029"/>
          </a:xfrm>
        </p:spPr>
        <p:txBody>
          <a:bodyPr/>
          <a:lstStyle/>
          <a:p>
            <a:pPr algn="l"/>
            <a:r>
              <a:rPr lang="en-US" dirty="0">
                <a:solidFill>
                  <a:srgbClr val="002060"/>
                </a:solidFill>
                <a:ea typeface="Source Sans Pro" panose="020B0503030403020204" pitchFamily="34" charset="0"/>
              </a:rPr>
              <a:t>Documentation Required to Meet Safe Harbor</a:t>
            </a:r>
            <a:r>
              <a:rPr lang="en-US" dirty="0">
                <a:solidFill>
                  <a:srgbClr val="002060"/>
                </a:solidFill>
              </a:rPr>
              <a:t>	</a:t>
            </a:r>
            <a:endParaRPr lang="en-US" dirty="0"/>
          </a:p>
        </p:txBody>
      </p:sp>
      <p:sp>
        <p:nvSpPr>
          <p:cNvPr id="3" name="Slide Number Placeholder 2">
            <a:extLst>
              <a:ext uri="{FF2B5EF4-FFF2-40B4-BE49-F238E27FC236}">
                <a16:creationId xmlns:a16="http://schemas.microsoft.com/office/drawing/2014/main" id="{1582C551-FB22-4642-9E05-3F629DA64E1E}"/>
              </a:ext>
            </a:extLst>
          </p:cNvPr>
          <p:cNvSpPr>
            <a:spLocks noGrp="1"/>
          </p:cNvSpPr>
          <p:nvPr>
            <p:ph type="sldNum" sz="quarter" idx="12"/>
          </p:nvPr>
        </p:nvSpPr>
        <p:spPr/>
        <p:txBody>
          <a:bodyPr/>
          <a:lstStyle/>
          <a:p>
            <a:pPr defTabSz="685800"/>
            <a:fld id="{B1AB44B9-F1EC-4F4B-88D4-413245C9CD3E}" type="slidenum">
              <a:rPr lang="en-US">
                <a:solidFill>
                  <a:srgbClr val="1B1E29">
                    <a:tint val="75000"/>
                  </a:srgbClr>
                </a:solidFill>
              </a:rPr>
              <a:pPr defTabSz="685800"/>
              <a:t>16</a:t>
            </a:fld>
            <a:endParaRPr lang="en-US">
              <a:solidFill>
                <a:srgbClr val="1B1E29">
                  <a:tint val="75000"/>
                </a:srgbClr>
              </a:solidFill>
            </a:endParaRPr>
          </a:p>
        </p:txBody>
      </p:sp>
      <p:pic>
        <p:nvPicPr>
          <p:cNvPr id="1028" name="Picture 4" descr="Image of shield with money in it.">
            <a:extLst>
              <a:ext uri="{FF2B5EF4-FFF2-40B4-BE49-F238E27FC236}">
                <a16:creationId xmlns:a16="http://schemas.microsoft.com/office/drawing/2014/main" id="{68FD8A9C-B477-4C34-BC39-08C4EB4733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6510" y="552506"/>
            <a:ext cx="2057401" cy="78965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ontent Placeholder 2">
            <a:extLst>
              <a:ext uri="{FF2B5EF4-FFF2-40B4-BE49-F238E27FC236}">
                <a16:creationId xmlns:a16="http://schemas.microsoft.com/office/drawing/2014/main" id="{0C9B5A47-AC98-49F1-BA24-B8304604DFF4}"/>
              </a:ext>
            </a:extLst>
          </p:cNvPr>
          <p:cNvSpPr txBox="1">
            <a:spLocks/>
          </p:cNvSpPr>
          <p:nvPr/>
        </p:nvSpPr>
        <p:spPr>
          <a:xfrm>
            <a:off x="484271" y="2232461"/>
            <a:ext cx="8464216" cy="327330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26206" indent="-126206" defTabSz="514350"/>
            <a:endParaRPr lang="en-US" sz="1800" dirty="0">
              <a:solidFill>
                <a:srgbClr val="002060"/>
              </a:solidFill>
              <a:latin typeface="Source Sans Pro" panose="020B0503030403020204" pitchFamily="34" charset="0"/>
              <a:ea typeface="Source Sans Pro" panose="020B0503030403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CF26B40-9AD1-4239-B004-72DEDB29C52E}"/>
              </a:ext>
            </a:extLst>
          </p:cNvPr>
          <p:cNvSpPr/>
          <p:nvPr/>
        </p:nvSpPr>
        <p:spPr>
          <a:xfrm>
            <a:off x="571500" y="2106737"/>
            <a:ext cx="8001000" cy="3960058"/>
          </a:xfrm>
          <a:prstGeom prst="rect">
            <a:avLst/>
          </a:prstGeom>
        </p:spPr>
        <p:txBody>
          <a:bodyPr wrap="square">
            <a:spAutoFit/>
          </a:bodyPr>
          <a:lstStyle/>
          <a:p>
            <a:pPr marL="257175" indent="-257175" defTabSz="514350">
              <a:buFont typeface="Arial" panose="020B0604020202020204" pitchFamily="34" charset="0"/>
              <a:buChar char="•"/>
            </a:pPr>
            <a:r>
              <a:rPr lang="en-US"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If the FTE count is regained and/or the salary/hourly wages were restored to within 25% of 1</a:t>
            </a:r>
            <a:r>
              <a:rPr lang="en-US" baseline="30000"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st</a:t>
            </a:r>
            <a:r>
              <a:rPr lang="en-US"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 </a:t>
            </a:r>
            <a:r>
              <a:rPr lang="en-US" dirty="0" err="1">
                <a:solidFill>
                  <a:srgbClr val="002060"/>
                </a:solidFill>
                <a:latin typeface="Source Sans Pro" panose="020B0503030403020204" pitchFamily="34" charset="0"/>
                <a:ea typeface="Source Sans Pro" panose="020B0503030403020204" pitchFamily="34" charset="0"/>
                <a:cs typeface="Arial" panose="020B0604020202020204" pitchFamily="34" charset="0"/>
              </a:rPr>
              <a:t>Qtr</a:t>
            </a:r>
            <a:r>
              <a:rPr lang="en-US"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 2020 by </a:t>
            </a:r>
            <a:r>
              <a:rPr lang="en-US" u="sng" dirty="0">
                <a:solidFill>
                  <a:srgbClr val="002060"/>
                </a:solidFill>
                <a:latin typeface="Source Sans Pro" panose="020B0503030403020204" pitchFamily="34" charset="0"/>
                <a:ea typeface="Source Sans Pro" panose="020B0503030403020204" pitchFamily="34" charset="0"/>
              </a:rPr>
              <a:t>December 31, </a:t>
            </a:r>
            <a:r>
              <a:rPr lang="en-US" u="sng"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2020 </a:t>
            </a:r>
            <a:r>
              <a:rPr lang="en-US"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or earlier</a:t>
            </a:r>
          </a:p>
          <a:p>
            <a:pPr marL="126206" indent="-126206" defTabSz="514350">
              <a:lnSpc>
                <a:spcPct val="50000"/>
              </a:lnSpc>
            </a:pPr>
            <a:endParaRPr lang="en-US" dirty="0">
              <a:solidFill>
                <a:srgbClr val="002060"/>
              </a:solidFill>
              <a:latin typeface="Source Sans Pro" panose="020B0503030403020204" pitchFamily="34" charset="0"/>
              <a:ea typeface="Source Sans Pro" panose="020B0503030403020204" pitchFamily="34" charset="0"/>
              <a:cs typeface="Arial" panose="020B0604020202020204" pitchFamily="34" charset="0"/>
            </a:endParaRPr>
          </a:p>
          <a:p>
            <a:pPr marL="257175" indent="-257175" defTabSz="514350">
              <a:buFont typeface="Arial" panose="020B0604020202020204" pitchFamily="34" charset="0"/>
              <a:buChar char="•"/>
            </a:pPr>
            <a:r>
              <a:rPr lang="en-US"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Document good faith offer to rehire and employee declines</a:t>
            </a:r>
          </a:p>
          <a:p>
            <a:pPr marL="640556" lvl="1" indent="-342900" defTabSz="514350">
              <a:spcBef>
                <a:spcPts val="450"/>
              </a:spcBef>
              <a:spcAft>
                <a:spcPts val="450"/>
              </a:spcAft>
              <a:buFont typeface="Courier New" panose="02070309020205020404" pitchFamily="49" charset="0"/>
              <a:buChar char="o"/>
            </a:pPr>
            <a:r>
              <a:rPr lang="en-US" sz="1650"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Must be written offer during the covered period at the same salary and hours as their last regular pay period</a:t>
            </a:r>
          </a:p>
          <a:p>
            <a:pPr marL="642938" lvl="1" indent="-342900" defTabSz="514350">
              <a:spcBef>
                <a:spcPts val="450"/>
              </a:spcBef>
              <a:spcAft>
                <a:spcPts val="450"/>
              </a:spcAft>
              <a:buFont typeface="Courier New" panose="02070309020205020404" pitchFamily="49" charset="0"/>
              <a:buChar char="o"/>
            </a:pPr>
            <a:r>
              <a:rPr lang="en-US" sz="1650"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Maintain record documenting offer and its rejection</a:t>
            </a:r>
          </a:p>
          <a:p>
            <a:pPr marL="642938" lvl="1" indent="-342900" defTabSz="514350">
              <a:spcBef>
                <a:spcPts val="450"/>
              </a:spcBef>
              <a:spcAft>
                <a:spcPts val="450"/>
              </a:spcAft>
              <a:buFont typeface="Courier New" panose="02070309020205020404" pitchFamily="49" charset="0"/>
              <a:buChar char="o"/>
            </a:pPr>
            <a:r>
              <a:rPr lang="en-US" sz="1650"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Notify state unemployment office within 30 days of the employee rejection</a:t>
            </a:r>
          </a:p>
          <a:p>
            <a:pPr marL="426244" lvl="1" indent="-126206" defTabSz="514350">
              <a:lnSpc>
                <a:spcPct val="50000"/>
              </a:lnSpc>
            </a:pPr>
            <a:endParaRPr lang="en-US" dirty="0">
              <a:solidFill>
                <a:srgbClr val="002060"/>
              </a:solidFill>
              <a:latin typeface="Source Sans Pro" panose="020B0503030403020204" pitchFamily="34" charset="0"/>
              <a:ea typeface="Source Sans Pro" panose="020B0503030403020204" pitchFamily="34" charset="0"/>
              <a:cs typeface="Arial" panose="020B0604020202020204" pitchFamily="34" charset="0"/>
            </a:endParaRPr>
          </a:p>
          <a:p>
            <a:pPr marL="257175" indent="-257175" defTabSz="514350">
              <a:buFont typeface="Arial" panose="020B0604020202020204" pitchFamily="34" charset="0"/>
              <a:buChar char="•"/>
            </a:pPr>
            <a:r>
              <a:rPr lang="en-US"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Document changes in head count for employees:</a:t>
            </a:r>
          </a:p>
          <a:p>
            <a:pPr marL="557213" lvl="1" indent="-257175" defTabSz="514350">
              <a:spcBef>
                <a:spcPts val="450"/>
              </a:spcBef>
              <a:spcAft>
                <a:spcPts val="450"/>
              </a:spcAft>
              <a:buFont typeface="Courier New" panose="02070309020205020404" pitchFamily="49" charset="0"/>
              <a:buChar char="o"/>
            </a:pPr>
            <a:r>
              <a:rPr lang="en-US" sz="1650"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Fired for good cause</a:t>
            </a:r>
          </a:p>
          <a:p>
            <a:pPr marL="557213" lvl="1" indent="-257175" defTabSz="514350">
              <a:spcBef>
                <a:spcPts val="450"/>
              </a:spcBef>
              <a:spcAft>
                <a:spcPts val="450"/>
              </a:spcAft>
              <a:buFont typeface="Courier New" panose="02070309020205020404" pitchFamily="49" charset="0"/>
              <a:buChar char="o"/>
            </a:pPr>
            <a:r>
              <a:rPr lang="en-US" sz="1650"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Voluntarily resigns</a:t>
            </a:r>
          </a:p>
          <a:p>
            <a:pPr marL="557213" lvl="1" indent="-257175" defTabSz="514350">
              <a:spcBef>
                <a:spcPts val="450"/>
              </a:spcBef>
              <a:spcAft>
                <a:spcPts val="450"/>
              </a:spcAft>
              <a:buFont typeface="Courier New" panose="02070309020205020404" pitchFamily="49" charset="0"/>
              <a:buChar char="o"/>
            </a:pPr>
            <a:r>
              <a:rPr lang="en-US" sz="1650"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Voluntarily requests a reduced schedule </a:t>
            </a:r>
          </a:p>
        </p:txBody>
      </p:sp>
    </p:spTree>
    <p:extLst>
      <p:ext uri="{BB962C8B-B14F-4D97-AF65-F5344CB8AC3E}">
        <p14:creationId xmlns:p14="http://schemas.microsoft.com/office/powerpoint/2010/main" val="2768939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1BF47-6B08-44B2-93BB-6774A3880AAD}"/>
              </a:ext>
            </a:extLst>
          </p:cNvPr>
          <p:cNvSpPr>
            <a:spLocks noGrp="1"/>
          </p:cNvSpPr>
          <p:nvPr>
            <p:ph type="title"/>
          </p:nvPr>
        </p:nvSpPr>
        <p:spPr>
          <a:xfrm>
            <a:off x="628650" y="435092"/>
            <a:ext cx="7886700" cy="473076"/>
          </a:xfrm>
        </p:spPr>
        <p:txBody>
          <a:bodyPr/>
          <a:lstStyle/>
          <a:p>
            <a:pPr algn="ctr"/>
            <a:r>
              <a:rPr lang="en-US" b="1" dirty="0">
                <a:latin typeface="Source Sans Pro" panose="020B0503030403020204" pitchFamily="34" charset="0"/>
                <a:ea typeface="Source Sans Pro" panose="020B0503030403020204" pitchFamily="34" charset="0"/>
              </a:rPr>
              <a:t>PPP Forgiveness </a:t>
            </a:r>
            <a:r>
              <a:rPr lang="en-US" dirty="0">
                <a:latin typeface="Source Sans Pro" panose="020B0503030403020204" pitchFamily="34" charset="0"/>
                <a:ea typeface="Source Sans Pro" panose="020B0503030403020204" pitchFamily="34" charset="0"/>
              </a:rPr>
              <a:t>Daily Webinar</a:t>
            </a:r>
          </a:p>
        </p:txBody>
      </p:sp>
      <p:sp>
        <p:nvSpPr>
          <p:cNvPr id="3" name="Content Placeholder 2">
            <a:extLst>
              <a:ext uri="{FF2B5EF4-FFF2-40B4-BE49-F238E27FC236}">
                <a16:creationId xmlns:a16="http://schemas.microsoft.com/office/drawing/2014/main" id="{93DFAF96-23EF-4C43-B97B-0935F27A04AE}"/>
              </a:ext>
            </a:extLst>
          </p:cNvPr>
          <p:cNvSpPr>
            <a:spLocks noGrp="1"/>
          </p:cNvSpPr>
          <p:nvPr>
            <p:ph idx="1"/>
          </p:nvPr>
        </p:nvSpPr>
        <p:spPr>
          <a:xfrm>
            <a:off x="628650" y="1219200"/>
            <a:ext cx="7886700" cy="5029200"/>
          </a:xfrm>
        </p:spPr>
        <p:txBody>
          <a:bodyPr/>
          <a:lstStyle/>
          <a:p>
            <a:pPr marL="0" indent="0" algn="ctr">
              <a:lnSpc>
                <a:spcPct val="100000"/>
              </a:lnSpc>
              <a:buNone/>
            </a:pPr>
            <a:r>
              <a:rPr lang="en-US" sz="2000" b="1" dirty="0">
                <a:solidFill>
                  <a:srgbClr val="FF0000"/>
                </a:solidFill>
                <a:latin typeface="Source Sans Pro" panose="020B0503030403020204" pitchFamily="34" charset="0"/>
                <a:ea typeface="Source Sans Pro" panose="020B0503030403020204" pitchFamily="34" charset="0"/>
              </a:rPr>
              <a:t>The SBA Vermont District Office hosts a free daily webinar from 9 to 10 a.m. Monday to Friday to discuss Paycheck Protection Program forgiveness and other changes.</a:t>
            </a:r>
          </a:p>
          <a:p>
            <a:pPr algn="ctr">
              <a:lnSpc>
                <a:spcPct val="100000"/>
              </a:lnSpc>
            </a:pPr>
            <a:endParaRPr lang="en-US" sz="2000" dirty="0">
              <a:latin typeface="Source Sans Pro" panose="020B0503030403020204" pitchFamily="34" charset="0"/>
              <a:ea typeface="Source Sans Pro" panose="020B0503030403020204" pitchFamily="34" charset="0"/>
            </a:endParaRPr>
          </a:p>
          <a:p>
            <a:pPr>
              <a:lnSpc>
                <a:spcPct val="100000"/>
              </a:lnSpc>
            </a:pPr>
            <a:r>
              <a:rPr lang="en-US" sz="2000" dirty="0">
                <a:latin typeface="Source Sans Pro" panose="020B0503030403020204" pitchFamily="34" charset="0"/>
                <a:ea typeface="Source Sans Pro" panose="020B0503030403020204" pitchFamily="34" charset="0"/>
              </a:rPr>
              <a:t>To join the webinar, visit </a:t>
            </a:r>
            <a:r>
              <a:rPr lang="en-US" sz="2000" u="sng" dirty="0">
                <a:latin typeface="Source Sans Pro" panose="020B0503030403020204" pitchFamily="34" charset="0"/>
                <a:ea typeface="Source Sans Pro" panose="020B0503030403020204" pitchFamily="34" charset="0"/>
                <a:hlinkClick r:id="rId2"/>
              </a:rPr>
              <a:t>https://meet.lync.com/sba123/sbmazza/SFFM2N9R</a:t>
            </a:r>
            <a:r>
              <a:rPr lang="en-US" sz="2000" dirty="0">
                <a:latin typeface="Source Sans Pro" panose="020B0503030403020204" pitchFamily="34" charset="0"/>
                <a:ea typeface="Source Sans Pro" panose="020B0503030403020204" pitchFamily="34" charset="0"/>
              </a:rPr>
              <a:t>.</a:t>
            </a:r>
          </a:p>
          <a:p>
            <a:pPr>
              <a:lnSpc>
                <a:spcPct val="100000"/>
              </a:lnSpc>
            </a:pPr>
            <a:endParaRPr lang="en-US" sz="2000" dirty="0">
              <a:latin typeface="Source Sans Pro" panose="020B0503030403020204" pitchFamily="34" charset="0"/>
              <a:ea typeface="Source Sans Pro" panose="020B0503030403020204" pitchFamily="34" charset="0"/>
            </a:endParaRPr>
          </a:p>
          <a:p>
            <a:pPr>
              <a:lnSpc>
                <a:spcPct val="100000"/>
              </a:lnSpc>
            </a:pPr>
            <a:r>
              <a:rPr lang="en-US" sz="2000" dirty="0">
                <a:latin typeface="Source Sans Pro" panose="020B0503030403020204" pitchFamily="34" charset="0"/>
                <a:ea typeface="Source Sans Pro" panose="020B0503030403020204" pitchFamily="34" charset="0"/>
              </a:rPr>
              <a:t>To join by phone, call (202) 765-1264 and when prompted enter the code 237511921#. Upon joining the call, mute the phone to cut down on the background noise and please do not place the call on hold as the hold music will be heard over the presenter.</a:t>
            </a:r>
          </a:p>
          <a:p>
            <a:pPr>
              <a:lnSpc>
                <a:spcPct val="100000"/>
              </a:lnSpc>
            </a:pPr>
            <a:r>
              <a:rPr lang="en-US" sz="2000" b="1" dirty="0">
                <a:latin typeface="Source Sans Pro" panose="020B0503030403020204" pitchFamily="34" charset="0"/>
                <a:ea typeface="Source Sans Pro" panose="020B0503030403020204" pitchFamily="34" charset="0"/>
              </a:rPr>
              <a:t>For more information or any forgiveness questions,</a:t>
            </a:r>
          </a:p>
          <a:p>
            <a:pPr marL="0" indent="0">
              <a:lnSpc>
                <a:spcPct val="100000"/>
              </a:lnSpc>
              <a:buNone/>
            </a:pPr>
            <a:r>
              <a:rPr lang="en-US" sz="2000" b="1" dirty="0">
                <a:latin typeface="Source Sans Pro" panose="020B0503030403020204" pitchFamily="34" charset="0"/>
                <a:ea typeface="Source Sans Pro" panose="020B0503030403020204" pitchFamily="34" charset="0"/>
              </a:rPr>
              <a:t>   please email </a:t>
            </a:r>
            <a:r>
              <a:rPr lang="en-US" sz="2000" b="1" u="sng" dirty="0">
                <a:latin typeface="Source Sans Pro" panose="020B0503030403020204" pitchFamily="34" charset="0"/>
                <a:ea typeface="Source Sans Pro" panose="020B0503030403020204" pitchFamily="34" charset="0"/>
                <a:hlinkClick r:id="rId3"/>
              </a:rPr>
              <a:t>susan.mazza@sba.gov</a:t>
            </a:r>
            <a:r>
              <a:rPr lang="en-US" sz="2000" b="1" dirty="0">
                <a:latin typeface="Source Sans Pro" panose="020B0503030403020204" pitchFamily="34" charset="0"/>
                <a:ea typeface="Source Sans Pro" panose="020B0503030403020204" pitchFamily="34" charset="0"/>
              </a:rPr>
              <a:t>. </a:t>
            </a:r>
          </a:p>
          <a:p>
            <a:endParaRPr lang="en-US" dirty="0"/>
          </a:p>
        </p:txBody>
      </p:sp>
      <p:sp>
        <p:nvSpPr>
          <p:cNvPr id="5" name="Slide Number Placeholder 4">
            <a:extLst>
              <a:ext uri="{FF2B5EF4-FFF2-40B4-BE49-F238E27FC236}">
                <a16:creationId xmlns:a16="http://schemas.microsoft.com/office/drawing/2014/main" id="{B010156B-D351-4459-BF59-7B7464B1FBAA}"/>
              </a:ext>
            </a:extLst>
          </p:cNvPr>
          <p:cNvSpPr>
            <a:spLocks noGrp="1"/>
          </p:cNvSpPr>
          <p:nvPr>
            <p:ph type="sldNum" sz="quarter" idx="12"/>
          </p:nvPr>
        </p:nvSpPr>
        <p:spPr/>
        <p:txBody>
          <a:bodyPr/>
          <a:lstStyle/>
          <a:p>
            <a:fld id="{71A14D94-EA6D-4964-92BE-3D7D358FD7CC}" type="slidenum">
              <a:rPr lang="en-US" altLang="en-US" smtClean="0"/>
              <a:pPr/>
              <a:t>17</a:t>
            </a:fld>
            <a:endParaRPr lang="en-US" altLang="en-US" dirty="0"/>
          </a:p>
        </p:txBody>
      </p:sp>
    </p:spTree>
    <p:extLst>
      <p:ext uri="{BB962C8B-B14F-4D97-AF65-F5344CB8AC3E}">
        <p14:creationId xmlns:p14="http://schemas.microsoft.com/office/powerpoint/2010/main" val="4091234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28A65-E5DE-418D-99A8-D7272BD9B70F}"/>
              </a:ext>
            </a:extLst>
          </p:cNvPr>
          <p:cNvSpPr>
            <a:spLocks noGrp="1"/>
          </p:cNvSpPr>
          <p:nvPr>
            <p:ph type="title"/>
          </p:nvPr>
        </p:nvSpPr>
        <p:spPr/>
        <p:txBody>
          <a:bodyPr/>
          <a:lstStyle/>
          <a:p>
            <a:r>
              <a:rPr lang="en-US" dirty="0"/>
              <a:t>Economic Injury Disaster Loan COVID-19 (EIDL)</a:t>
            </a:r>
          </a:p>
        </p:txBody>
      </p:sp>
      <p:sp>
        <p:nvSpPr>
          <p:cNvPr id="3" name="Content Placeholder 2">
            <a:extLst>
              <a:ext uri="{FF2B5EF4-FFF2-40B4-BE49-F238E27FC236}">
                <a16:creationId xmlns:a16="http://schemas.microsoft.com/office/drawing/2014/main" id="{8A643C2A-FCFE-4937-8419-C7A6594C8C2C}"/>
              </a:ext>
            </a:extLst>
          </p:cNvPr>
          <p:cNvSpPr>
            <a:spLocks noGrp="1"/>
          </p:cNvSpPr>
          <p:nvPr>
            <p:ph idx="1"/>
          </p:nvPr>
        </p:nvSpPr>
        <p:spPr/>
        <p:txBody>
          <a:bodyPr>
            <a:normAutofit/>
          </a:bodyPr>
          <a:lstStyle/>
          <a:p>
            <a:r>
              <a:rPr lang="en-US" sz="2400" dirty="0"/>
              <a:t>A direct loan from SBA to help cover about 6 months of operating expenses, capped at $150,000</a:t>
            </a:r>
          </a:p>
          <a:p>
            <a:endParaRPr lang="en-US" sz="2400" dirty="0"/>
          </a:p>
          <a:p>
            <a:r>
              <a:rPr lang="en-US" sz="2400" dirty="0"/>
              <a:t>Long term loan provides very low payments</a:t>
            </a:r>
          </a:p>
          <a:p>
            <a:endParaRPr lang="en-US" sz="2400" dirty="0"/>
          </a:p>
          <a:p>
            <a:r>
              <a:rPr lang="en-US" sz="2400" dirty="0"/>
              <a:t>11 month deferment at beginning of the loan</a:t>
            </a:r>
          </a:p>
          <a:p>
            <a:endParaRPr lang="en-US" sz="2400" dirty="0"/>
          </a:p>
          <a:p>
            <a:r>
              <a:rPr lang="en-US" sz="2400" dirty="0"/>
              <a:t>Low interest rates</a:t>
            </a:r>
          </a:p>
        </p:txBody>
      </p:sp>
      <p:sp>
        <p:nvSpPr>
          <p:cNvPr id="4" name="Slide Number Placeholder 3">
            <a:extLst>
              <a:ext uri="{FF2B5EF4-FFF2-40B4-BE49-F238E27FC236}">
                <a16:creationId xmlns:a16="http://schemas.microsoft.com/office/drawing/2014/main" id="{5A94B35E-3D1B-4D76-B3E3-64D54BCAEF0F}"/>
              </a:ext>
            </a:extLst>
          </p:cNvPr>
          <p:cNvSpPr>
            <a:spLocks noGrp="1"/>
          </p:cNvSpPr>
          <p:nvPr>
            <p:ph type="sldNum" sz="quarter" idx="12"/>
          </p:nvPr>
        </p:nvSpPr>
        <p:spPr/>
        <p:txBody>
          <a:bodyPr/>
          <a:lstStyle/>
          <a:p>
            <a:fld id="{B1AB44B9-F1EC-4F4B-88D4-413245C9CD3E}" type="slidenum">
              <a:rPr lang="en-US" smtClean="0"/>
              <a:t>18</a:t>
            </a:fld>
            <a:endParaRPr lang="en-US"/>
          </a:p>
        </p:txBody>
      </p:sp>
      <p:sp>
        <p:nvSpPr>
          <p:cNvPr id="5" name="Subtitle 4">
            <a:extLst>
              <a:ext uri="{FF2B5EF4-FFF2-40B4-BE49-F238E27FC236}">
                <a16:creationId xmlns:a16="http://schemas.microsoft.com/office/drawing/2014/main" id="{E9A053D6-0827-4212-B35B-BB5EFFB18F58}"/>
              </a:ext>
            </a:extLst>
          </p:cNvPr>
          <p:cNvSpPr>
            <a:spLocks noGrp="1"/>
          </p:cNvSpPr>
          <p:nvPr>
            <p:ph type="subTitle" idx="13"/>
          </p:nvPr>
        </p:nvSpPr>
        <p:spPr/>
        <p:txBody>
          <a:bodyPr>
            <a:normAutofit/>
          </a:bodyPr>
          <a:lstStyle/>
          <a:p>
            <a:r>
              <a:rPr lang="en-US" sz="2400" dirty="0">
                <a:solidFill>
                  <a:schemeClr val="tx2"/>
                </a:solidFill>
              </a:rPr>
              <a:t>Child Care Providers eligible</a:t>
            </a:r>
          </a:p>
        </p:txBody>
      </p:sp>
    </p:spTree>
    <p:extLst>
      <p:ext uri="{BB962C8B-B14F-4D97-AF65-F5344CB8AC3E}">
        <p14:creationId xmlns:p14="http://schemas.microsoft.com/office/powerpoint/2010/main" val="2822568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072DC4-B0FB-4DF3-9B98-DB71B892B914}"/>
              </a:ext>
            </a:extLst>
          </p:cNvPr>
          <p:cNvSpPr>
            <a:spLocks noGrp="1"/>
          </p:cNvSpPr>
          <p:nvPr>
            <p:ph idx="1"/>
          </p:nvPr>
        </p:nvSpPr>
        <p:spPr>
          <a:xfrm>
            <a:off x="255535" y="866203"/>
            <a:ext cx="8442430" cy="5715000"/>
          </a:xfrm>
        </p:spPr>
        <p:txBody>
          <a:bodyPr>
            <a:noAutofit/>
          </a:bodyPr>
          <a:lstStyle/>
          <a:p>
            <a:pPr marL="0" indent="0">
              <a:buNone/>
            </a:pPr>
            <a:r>
              <a:rPr lang="en-US" altLang="en-US" sz="2000" b="1" u="sng" dirty="0">
                <a:solidFill>
                  <a:srgbClr val="0D6381"/>
                </a:solidFill>
                <a:latin typeface="Source Sans Pro" panose="020B0503030403020204" pitchFamily="34" charset="0"/>
                <a:ea typeface="Source Sans Pro" panose="020B0503030403020204" pitchFamily="34" charset="0"/>
              </a:rPr>
              <a:t>EIDL - The Basics…</a:t>
            </a:r>
          </a:p>
          <a:p>
            <a:pPr marL="2298" indent="0">
              <a:lnSpc>
                <a:spcPct val="100000"/>
              </a:lnSpc>
              <a:spcBef>
                <a:spcPts val="0"/>
              </a:spcBef>
              <a:buNone/>
            </a:pPr>
            <a:endParaRPr lang="en-US" altLang="en-US" sz="2000" dirty="0">
              <a:solidFill>
                <a:srgbClr val="0D6381"/>
              </a:solidFill>
              <a:latin typeface="Source Sans Pro" panose="020B0503030403020204" pitchFamily="34" charset="0"/>
              <a:ea typeface="Source Sans Pro" panose="020B0503030403020204" pitchFamily="34" charset="0"/>
            </a:endParaRPr>
          </a:p>
          <a:p>
            <a:pPr marL="173736">
              <a:lnSpc>
                <a:spcPct val="100000"/>
              </a:lnSpc>
              <a:spcBef>
                <a:spcPts val="0"/>
              </a:spcBef>
            </a:pPr>
            <a:r>
              <a:rPr lang="en-US" altLang="en-US" sz="2000" dirty="0">
                <a:solidFill>
                  <a:srgbClr val="0D6381"/>
                </a:solidFill>
                <a:latin typeface="Source Sans Pro" panose="020B0503030403020204" pitchFamily="34" charset="0"/>
                <a:ea typeface="Source Sans Pro" panose="020B0503030403020204" pitchFamily="34" charset="0"/>
              </a:rPr>
              <a:t>Apply directly to SBA online: </a:t>
            </a:r>
            <a:r>
              <a:rPr lang="en-US" sz="2000" dirty="0">
                <a:hlinkClick r:id="rId3"/>
              </a:rPr>
              <a:t>https://covid19relief.sba.gov/#/</a:t>
            </a:r>
            <a:r>
              <a:rPr lang="en-US" sz="2000" dirty="0">
                <a:solidFill>
                  <a:srgbClr val="003E7F"/>
                </a:solidFill>
                <a:latin typeface="Source Sans Pro" panose="020B0503030403020204" pitchFamily="34" charset="0"/>
                <a:ea typeface="Source Sans Pro" panose="020B0503030403020204" pitchFamily="34" charset="0"/>
              </a:rPr>
              <a:t> </a:t>
            </a:r>
          </a:p>
          <a:p>
            <a:pPr marL="173736">
              <a:lnSpc>
                <a:spcPct val="100000"/>
              </a:lnSpc>
              <a:spcBef>
                <a:spcPts val="0"/>
              </a:spcBef>
            </a:pPr>
            <a:r>
              <a:rPr lang="en-US" altLang="en-US" sz="2000" dirty="0">
                <a:solidFill>
                  <a:srgbClr val="0D6381"/>
                </a:solidFill>
                <a:latin typeface="Source Sans Pro" panose="020B0503030403020204" pitchFamily="34" charset="0"/>
                <a:ea typeface="Source Sans Pro" panose="020B0503030403020204" pitchFamily="34" charset="0"/>
              </a:rPr>
              <a:t>Loan amount decided by SBA)</a:t>
            </a:r>
          </a:p>
          <a:p>
            <a:pPr marL="173736">
              <a:lnSpc>
                <a:spcPct val="100000"/>
              </a:lnSpc>
              <a:spcBef>
                <a:spcPts val="0"/>
              </a:spcBef>
            </a:pPr>
            <a:r>
              <a:rPr lang="en-US" altLang="en-US" sz="2000" dirty="0">
                <a:solidFill>
                  <a:srgbClr val="0D6381"/>
                </a:solidFill>
                <a:latin typeface="Source Sans Pro" panose="020B0503030403020204" pitchFamily="34" charset="0"/>
                <a:ea typeface="Source Sans Pro" panose="020B0503030403020204" pitchFamily="34" charset="0"/>
              </a:rPr>
              <a:t>No personal guarantees or collateral on loans up to $25,000</a:t>
            </a:r>
          </a:p>
          <a:p>
            <a:pPr marL="173736" lvl="1">
              <a:lnSpc>
                <a:spcPct val="100000"/>
              </a:lnSpc>
              <a:spcBef>
                <a:spcPts val="0"/>
              </a:spcBef>
            </a:pPr>
            <a:r>
              <a:rPr lang="en-US" altLang="en-US" sz="2000" dirty="0">
                <a:solidFill>
                  <a:srgbClr val="0D6381"/>
                </a:solidFill>
                <a:latin typeface="Source Sans Pro" panose="020B0503030403020204" pitchFamily="34" charset="0"/>
                <a:ea typeface="Source Sans Pro" panose="020B0503030403020204" pitchFamily="34" charset="0"/>
              </a:rPr>
              <a:t>Above $25,000 SBA will require collateral of business assets</a:t>
            </a:r>
          </a:p>
          <a:p>
            <a:pPr marL="173736" lvl="2">
              <a:lnSpc>
                <a:spcPct val="100000"/>
              </a:lnSpc>
              <a:spcBef>
                <a:spcPts val="0"/>
              </a:spcBef>
            </a:pPr>
            <a:r>
              <a:rPr lang="en-US" altLang="en-US" sz="2000" dirty="0">
                <a:solidFill>
                  <a:srgbClr val="0D6381"/>
                </a:solidFill>
                <a:latin typeface="Source Sans Pro" panose="020B0503030403020204" pitchFamily="34" charset="0"/>
                <a:ea typeface="Source Sans Pro" panose="020B0503030403020204" pitchFamily="34" charset="0"/>
              </a:rPr>
              <a:t>Real estate may be required to be pledged, if available</a:t>
            </a:r>
          </a:p>
          <a:p>
            <a:pPr>
              <a:lnSpc>
                <a:spcPct val="100000"/>
              </a:lnSpc>
              <a:spcBef>
                <a:spcPts val="0"/>
              </a:spcBef>
              <a:spcAft>
                <a:spcPts val="600"/>
              </a:spcAft>
            </a:pPr>
            <a:r>
              <a:rPr lang="en-US" altLang="en-US" sz="2000" dirty="0">
                <a:solidFill>
                  <a:srgbClr val="0D6381"/>
                </a:solidFill>
                <a:latin typeface="Source Sans Pro" panose="020B0503030403020204" pitchFamily="34" charset="0"/>
                <a:ea typeface="Source Sans Pro" panose="020B0503030403020204" pitchFamily="34" charset="0"/>
              </a:rPr>
              <a:t>SBA will not decline a loan for lack of collateral, but requires borrowers to pledge what is available</a:t>
            </a:r>
          </a:p>
          <a:p>
            <a:pPr>
              <a:lnSpc>
                <a:spcPct val="100000"/>
              </a:lnSpc>
              <a:spcBef>
                <a:spcPts val="0"/>
              </a:spcBef>
              <a:spcAft>
                <a:spcPts val="600"/>
              </a:spcAft>
            </a:pPr>
            <a:r>
              <a:rPr lang="en-US" sz="2000" b="1" dirty="0">
                <a:solidFill>
                  <a:srgbClr val="0D6381"/>
                </a:solidFill>
                <a:latin typeface="Source Sans Pro" panose="020B0503030403020204" pitchFamily="34" charset="0"/>
                <a:ea typeface="Calibri" panose="020F0502020204030204" pitchFamily="34" charset="0"/>
                <a:cs typeface="Times New Roman" panose="02020603050405020304" pitchFamily="18" charset="0"/>
              </a:rPr>
              <a:t>Rates and terms: </a:t>
            </a:r>
          </a:p>
          <a:p>
            <a:pPr lvl="1">
              <a:lnSpc>
                <a:spcPct val="100000"/>
              </a:lnSpc>
              <a:spcBef>
                <a:spcPts val="0"/>
              </a:spcBef>
            </a:pPr>
            <a:r>
              <a:rPr lang="en-US" sz="2000" dirty="0">
                <a:solidFill>
                  <a:srgbClr val="0D6381"/>
                </a:solidFill>
                <a:latin typeface="Source Sans Pro" panose="020B0503030403020204" pitchFamily="34" charset="0"/>
                <a:ea typeface="Calibri" panose="020F0502020204030204" pitchFamily="34" charset="0"/>
                <a:cs typeface="Times New Roman" panose="02020603050405020304" pitchFamily="18" charset="0"/>
              </a:rPr>
              <a:t>3.75% for small businesses </a:t>
            </a:r>
          </a:p>
          <a:p>
            <a:pPr lvl="1">
              <a:lnSpc>
                <a:spcPct val="100000"/>
              </a:lnSpc>
              <a:spcBef>
                <a:spcPts val="0"/>
              </a:spcBef>
            </a:pPr>
            <a:r>
              <a:rPr lang="en-US" sz="2000" dirty="0">
                <a:solidFill>
                  <a:srgbClr val="0D6381"/>
                </a:solidFill>
                <a:latin typeface="Source Sans Pro" panose="020B0503030403020204" pitchFamily="34" charset="0"/>
                <a:ea typeface="Calibri" panose="020F0502020204030204" pitchFamily="34" charset="0"/>
                <a:cs typeface="Times New Roman" panose="02020603050405020304" pitchFamily="18" charset="0"/>
              </a:rPr>
              <a:t>2.75% for nonprofit organizations </a:t>
            </a:r>
          </a:p>
          <a:p>
            <a:pPr lvl="1">
              <a:lnSpc>
                <a:spcPct val="100000"/>
              </a:lnSpc>
              <a:spcBef>
                <a:spcPts val="0"/>
              </a:spcBef>
            </a:pPr>
            <a:r>
              <a:rPr lang="en-US" sz="2000" dirty="0">
                <a:solidFill>
                  <a:srgbClr val="0D6381"/>
                </a:solidFill>
                <a:latin typeface="Source Sans Pro" panose="020B0503030403020204" pitchFamily="34" charset="0"/>
                <a:ea typeface="Calibri" panose="020F0502020204030204" pitchFamily="34" charset="0"/>
                <a:cs typeface="Times New Roman" panose="02020603050405020304" pitchFamily="18" charset="0"/>
              </a:rPr>
              <a:t>30-year term </a:t>
            </a:r>
          </a:p>
          <a:p>
            <a:pPr lvl="1">
              <a:lnSpc>
                <a:spcPct val="100000"/>
              </a:lnSpc>
              <a:spcBef>
                <a:spcPts val="0"/>
              </a:spcBef>
            </a:pPr>
            <a:r>
              <a:rPr lang="en-US" sz="2000" dirty="0">
                <a:solidFill>
                  <a:srgbClr val="0D6381"/>
                </a:solidFill>
                <a:latin typeface="Source Sans Pro" panose="020B0503030403020204" pitchFamily="34" charset="0"/>
                <a:ea typeface="Calibri" panose="020F0502020204030204" pitchFamily="34" charset="0"/>
                <a:cs typeface="Times New Roman" panose="02020603050405020304" pitchFamily="18" charset="0"/>
              </a:rPr>
              <a:t>First 11 months of payments deferred.  P &amp; I begins at 12</a:t>
            </a:r>
            <a:r>
              <a:rPr lang="en-US" sz="2000" baseline="30000" dirty="0">
                <a:solidFill>
                  <a:srgbClr val="0D6381"/>
                </a:solidFill>
                <a:latin typeface="Source Sans Pro" panose="020B0503030403020204" pitchFamily="34" charset="0"/>
                <a:ea typeface="Calibri" panose="020F0502020204030204" pitchFamily="34" charset="0"/>
                <a:cs typeface="Times New Roman" panose="02020603050405020304" pitchFamily="18" charset="0"/>
              </a:rPr>
              <a:t>th</a:t>
            </a:r>
            <a:r>
              <a:rPr lang="en-US" sz="2000" dirty="0">
                <a:solidFill>
                  <a:srgbClr val="0D6381"/>
                </a:solidFill>
                <a:latin typeface="Source Sans Pro" panose="020B0503030403020204" pitchFamily="34" charset="0"/>
                <a:ea typeface="Calibri" panose="020F0502020204030204" pitchFamily="34" charset="0"/>
                <a:cs typeface="Times New Roman" panose="02020603050405020304" pitchFamily="18" charset="0"/>
              </a:rPr>
              <a:t> month   </a:t>
            </a:r>
          </a:p>
          <a:p>
            <a:pPr marL="173736" lvl="2">
              <a:lnSpc>
                <a:spcPct val="100000"/>
              </a:lnSpc>
              <a:spcBef>
                <a:spcPts val="0"/>
              </a:spcBef>
            </a:pPr>
            <a:endParaRPr lang="en-US" altLang="en-US" sz="2000" dirty="0">
              <a:solidFill>
                <a:srgbClr val="0D6381"/>
              </a:solidFill>
              <a:latin typeface="Source Sans Pro" panose="020B0503030403020204" pitchFamily="34" charset="0"/>
              <a:ea typeface="Source Sans Pro" panose="020B0503030403020204" pitchFamily="34" charset="0"/>
            </a:endParaRPr>
          </a:p>
          <a:p>
            <a:pPr>
              <a:lnSpc>
                <a:spcPct val="100000"/>
              </a:lnSpc>
            </a:pPr>
            <a:endParaRPr lang="en-US" sz="2000" dirty="0">
              <a:solidFill>
                <a:srgbClr val="0D6381"/>
              </a:solidFill>
              <a:latin typeface="Source Sans Pro" panose="020B0503030403020204" pitchFamily="34" charset="0"/>
              <a:ea typeface="Source Sans Pro" panose="020B0503030403020204" pitchFamily="34" charset="0"/>
            </a:endParaRPr>
          </a:p>
          <a:p>
            <a:pPr marL="0" indent="0">
              <a:lnSpc>
                <a:spcPct val="120000"/>
              </a:lnSpc>
              <a:buFont typeface="Wingdings" panose="05000000000000000000" pitchFamily="2" charset="2"/>
              <a:buNone/>
              <a:defRPr/>
            </a:pPr>
            <a:endParaRPr lang="en-US" sz="2000" b="1" dirty="0">
              <a:solidFill>
                <a:schemeClr val="bg2">
                  <a:lumMod val="75000"/>
                </a:schemeClr>
              </a:solidFill>
              <a:latin typeface="Source Sans Pro" panose="020B0503030403020204" pitchFamily="34" charset="0"/>
              <a:ea typeface="Source Sans Pro" panose="020B0503030403020204" pitchFamily="34" charset="0"/>
            </a:endParaRPr>
          </a:p>
        </p:txBody>
      </p:sp>
      <p:sp>
        <p:nvSpPr>
          <p:cNvPr id="4" name="Slide Number Placeholder 3">
            <a:extLst>
              <a:ext uri="{FF2B5EF4-FFF2-40B4-BE49-F238E27FC236}">
                <a16:creationId xmlns:a16="http://schemas.microsoft.com/office/drawing/2014/main" id="{6E630F37-7C5C-4A6C-A208-A56EC71C8AC4}"/>
              </a:ext>
            </a:extLst>
          </p:cNvPr>
          <p:cNvSpPr>
            <a:spLocks noGrp="1"/>
          </p:cNvSpPr>
          <p:nvPr>
            <p:ph type="sldNum" sz="quarter" idx="12"/>
          </p:nvPr>
        </p:nvSpPr>
        <p:spPr/>
        <p:txBody>
          <a:bodyPr/>
          <a:lstStyle/>
          <a:p>
            <a:fld id="{71A14D94-EA6D-4964-92BE-3D7D358FD7CC}" type="slidenum">
              <a:rPr lang="en-US" altLang="en-US" smtClean="0"/>
              <a:pPr/>
              <a:t>19</a:t>
            </a:fld>
            <a:endParaRPr lang="en-US" altLang="en-US"/>
          </a:p>
        </p:txBody>
      </p:sp>
      <p:sp>
        <p:nvSpPr>
          <p:cNvPr id="8" name="Title 1">
            <a:extLst>
              <a:ext uri="{FF2B5EF4-FFF2-40B4-BE49-F238E27FC236}">
                <a16:creationId xmlns:a16="http://schemas.microsoft.com/office/drawing/2014/main" id="{643375F6-46E3-41C2-B5E7-2BD1F7DE9EA7}"/>
              </a:ext>
            </a:extLst>
          </p:cNvPr>
          <p:cNvSpPr txBox="1">
            <a:spLocks/>
          </p:cNvSpPr>
          <p:nvPr/>
        </p:nvSpPr>
        <p:spPr>
          <a:xfrm>
            <a:off x="533400" y="381000"/>
            <a:ext cx="7886700" cy="533400"/>
          </a:xfrm>
          <a:prstGeom prst="rect">
            <a:avLst/>
          </a:prstGeom>
        </p:spPr>
        <p:txBody>
          <a:bodyPr vert="horz" lIns="91440" tIns="45720" rIns="91440" bIns="45720" rtlCol="0" anchor="t">
            <a:normAutofit/>
          </a:bodyPr>
          <a:lst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a:lstStyle>
          <a:p>
            <a:pPr fontAlgn="auto">
              <a:spcAft>
                <a:spcPts val="0"/>
              </a:spcAft>
            </a:pPr>
            <a:r>
              <a:rPr lang="en-US" sz="2400">
                <a:highlight>
                  <a:srgbClr val="F8F8F8"/>
                </a:highlight>
              </a:rPr>
              <a:t>SBA Economic Injury Disaster Loan  (</a:t>
            </a:r>
            <a:r>
              <a:rPr lang="en-US" sz="2400">
                <a:highlight>
                  <a:srgbClr val="FFFF00"/>
                </a:highlight>
              </a:rPr>
              <a:t>EIDL</a:t>
            </a:r>
            <a:r>
              <a:rPr lang="en-US" sz="2400">
                <a:highlight>
                  <a:srgbClr val="F8F8F8"/>
                </a:highlight>
              </a:rPr>
              <a:t>) COVID-19</a:t>
            </a:r>
            <a:endParaRPr lang="en-US" sz="2400" dirty="0">
              <a:highlight>
                <a:srgbClr val="F8F8F8"/>
              </a:highlight>
            </a:endParaRPr>
          </a:p>
        </p:txBody>
      </p:sp>
    </p:spTree>
    <p:extLst>
      <p:ext uri="{BB962C8B-B14F-4D97-AF65-F5344CB8AC3E}">
        <p14:creationId xmlns:p14="http://schemas.microsoft.com/office/powerpoint/2010/main" val="3404546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0BDB9C-C935-45C6-974F-3B77B5B59700}"/>
              </a:ext>
            </a:extLst>
          </p:cNvPr>
          <p:cNvSpPr>
            <a:spLocks noGrp="1"/>
          </p:cNvSpPr>
          <p:nvPr>
            <p:ph idx="1"/>
          </p:nvPr>
        </p:nvSpPr>
        <p:spPr>
          <a:xfrm>
            <a:off x="525849" y="2002055"/>
            <a:ext cx="7703751" cy="3936732"/>
          </a:xfrm>
        </p:spPr>
        <p:txBody>
          <a:bodyPr>
            <a:normAutofit fontScale="70000" lnSpcReduction="20000"/>
          </a:bodyPr>
          <a:lstStyle/>
          <a:p>
            <a:pPr marL="0" indent="0" algn="ctr">
              <a:buNone/>
            </a:pPr>
            <a:endParaRPr lang="en-US" sz="8000" b="1" dirty="0">
              <a:solidFill>
                <a:schemeClr val="bg2">
                  <a:lumMod val="75000"/>
                </a:schemeClr>
              </a:solidFill>
            </a:endParaRPr>
          </a:p>
          <a:p>
            <a:pPr>
              <a:lnSpc>
                <a:spcPct val="120000"/>
              </a:lnSpc>
            </a:pPr>
            <a:r>
              <a:rPr lang="en-US" sz="4500" b="1" dirty="0">
                <a:solidFill>
                  <a:srgbClr val="FF0000"/>
                </a:solidFill>
              </a:rPr>
              <a:t>What we will cover today:</a:t>
            </a:r>
          </a:p>
          <a:p>
            <a:pPr>
              <a:lnSpc>
                <a:spcPct val="120000"/>
              </a:lnSpc>
            </a:pPr>
            <a:r>
              <a:rPr lang="en-US" sz="4500" b="1" dirty="0">
                <a:solidFill>
                  <a:srgbClr val="0D6381"/>
                </a:solidFill>
              </a:rPr>
              <a:t>SBA Paycheck Protection Program (PPP)</a:t>
            </a:r>
          </a:p>
          <a:p>
            <a:pPr>
              <a:lnSpc>
                <a:spcPct val="120000"/>
              </a:lnSpc>
            </a:pPr>
            <a:r>
              <a:rPr lang="en-US" sz="4500" b="1" dirty="0">
                <a:solidFill>
                  <a:srgbClr val="0D6381"/>
                </a:solidFill>
              </a:rPr>
              <a:t>SBA Economic Injury Disaster Loan (EIDL)</a:t>
            </a:r>
          </a:p>
          <a:p>
            <a:pPr>
              <a:lnSpc>
                <a:spcPct val="120000"/>
              </a:lnSpc>
            </a:pPr>
            <a:r>
              <a:rPr lang="en-US" sz="4500" b="1" dirty="0">
                <a:solidFill>
                  <a:srgbClr val="0D6381"/>
                </a:solidFill>
              </a:rPr>
              <a:t>Disaster recovery business assistance</a:t>
            </a:r>
          </a:p>
          <a:p>
            <a:endParaRPr lang="en-US" sz="4000" b="1" dirty="0">
              <a:solidFill>
                <a:schemeClr val="bg2">
                  <a:lumMod val="75000"/>
                </a:schemeClr>
              </a:solidFill>
            </a:endParaRPr>
          </a:p>
          <a:p>
            <a:endParaRPr lang="en-US" sz="4000" b="1" dirty="0">
              <a:solidFill>
                <a:srgbClr val="0D6381"/>
              </a:solidFill>
            </a:endParaRPr>
          </a:p>
          <a:p>
            <a:pPr marL="0" indent="0">
              <a:buNone/>
            </a:pPr>
            <a:endParaRPr lang="en-US" dirty="0">
              <a:solidFill>
                <a:schemeClr val="bg2">
                  <a:lumMod val="75000"/>
                </a:schemeClr>
              </a:solidFill>
            </a:endParaRPr>
          </a:p>
        </p:txBody>
      </p:sp>
      <p:sp>
        <p:nvSpPr>
          <p:cNvPr id="5" name="Slide Number Placeholder 4">
            <a:extLst>
              <a:ext uri="{FF2B5EF4-FFF2-40B4-BE49-F238E27FC236}">
                <a16:creationId xmlns:a16="http://schemas.microsoft.com/office/drawing/2014/main" id="{3F4BBC60-5D85-44A8-8C63-5B77D4E8668C}"/>
              </a:ext>
            </a:extLst>
          </p:cNvPr>
          <p:cNvSpPr>
            <a:spLocks noGrp="1"/>
          </p:cNvSpPr>
          <p:nvPr>
            <p:ph type="sldNum" sz="quarter" idx="12"/>
          </p:nvPr>
        </p:nvSpPr>
        <p:spPr/>
        <p:txBody>
          <a:bodyPr/>
          <a:lstStyle/>
          <a:p>
            <a:fld id="{71A14D94-EA6D-4964-92BE-3D7D358FD7CC}" type="slidenum">
              <a:rPr lang="en-US" altLang="en-US" smtClean="0"/>
              <a:pPr/>
              <a:t>2</a:t>
            </a:fld>
            <a:endParaRPr lang="en-US" altLang="en-US" dirty="0"/>
          </a:p>
        </p:txBody>
      </p:sp>
      <p:sp>
        <p:nvSpPr>
          <p:cNvPr id="6" name="Title 1">
            <a:extLst>
              <a:ext uri="{FF2B5EF4-FFF2-40B4-BE49-F238E27FC236}">
                <a16:creationId xmlns:a16="http://schemas.microsoft.com/office/drawing/2014/main" id="{84A0F84D-0D24-4122-82B2-081FA0D8421F}"/>
              </a:ext>
            </a:extLst>
          </p:cNvPr>
          <p:cNvSpPr txBox="1">
            <a:spLocks/>
          </p:cNvSpPr>
          <p:nvPr/>
        </p:nvSpPr>
        <p:spPr>
          <a:xfrm>
            <a:off x="967210" y="195313"/>
            <a:ext cx="7886700" cy="1447800"/>
          </a:xfrm>
          <a:prstGeom prst="rect">
            <a:avLst/>
          </a:prstGeom>
        </p:spPr>
        <p:txBody>
          <a:bodyPr vert="horz" lIns="91440" tIns="45720" rIns="91440" bIns="45720" rtlCol="0" anchor="t">
            <a:normAutofit fontScale="97500" lnSpcReduction="10000"/>
          </a:bodyPr>
          <a:lst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a:lstStyle>
          <a:p>
            <a:pPr fontAlgn="auto">
              <a:spcAft>
                <a:spcPts val="0"/>
              </a:spcAft>
            </a:pPr>
            <a:br>
              <a:rPr lang="en-US" dirty="0"/>
            </a:br>
            <a:r>
              <a:rPr lang="en-US" dirty="0"/>
              <a:t>SBA COVID-19 disaster programs</a:t>
            </a:r>
          </a:p>
          <a:p>
            <a:pPr fontAlgn="auto">
              <a:spcAft>
                <a:spcPts val="0"/>
              </a:spcAft>
            </a:pPr>
            <a:r>
              <a:rPr lang="en-US" dirty="0"/>
              <a:t> for Child Care Providers </a:t>
            </a:r>
            <a:br>
              <a:rPr lang="en-US" dirty="0"/>
            </a:br>
            <a:endParaRPr lang="en-US" dirty="0"/>
          </a:p>
        </p:txBody>
      </p:sp>
    </p:spTree>
    <p:extLst>
      <p:ext uri="{BB962C8B-B14F-4D97-AF65-F5344CB8AC3E}">
        <p14:creationId xmlns:p14="http://schemas.microsoft.com/office/powerpoint/2010/main" val="1096443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C4F186-874E-434A-80EC-8E51A97E2EBB}"/>
              </a:ext>
            </a:extLst>
          </p:cNvPr>
          <p:cNvSpPr>
            <a:spLocks noGrp="1"/>
          </p:cNvSpPr>
          <p:nvPr>
            <p:ph idx="1"/>
          </p:nvPr>
        </p:nvSpPr>
        <p:spPr>
          <a:xfrm>
            <a:off x="259345" y="1007449"/>
            <a:ext cx="8625310" cy="5386837"/>
          </a:xfrm>
        </p:spPr>
        <p:txBody>
          <a:bodyPr>
            <a:noAutofit/>
          </a:bodyPr>
          <a:lstStyle/>
          <a:p>
            <a:pPr marL="0" marR="0" indent="0">
              <a:lnSpc>
                <a:spcPct val="100000"/>
              </a:lnSpc>
              <a:spcBef>
                <a:spcPts val="0"/>
              </a:spcBef>
              <a:spcAft>
                <a:spcPts val="600"/>
              </a:spcAft>
              <a:buNone/>
            </a:pPr>
            <a:r>
              <a:rPr lang="en-US" sz="2000" b="1" i="1" u="sng" dirty="0">
                <a:solidFill>
                  <a:srgbClr val="00B050"/>
                </a:solidFill>
                <a:latin typeface="Source Sans Pro" panose="020B0503030403020204" pitchFamily="34" charset="0"/>
                <a:ea typeface="Calibri" panose="020F0502020204030204" pitchFamily="34" charset="0"/>
                <a:cs typeface="Times New Roman" panose="02020603050405020304" pitchFamily="18" charset="0"/>
              </a:rPr>
              <a:t>Eligible</a:t>
            </a:r>
            <a:r>
              <a:rPr lang="en-US" sz="2000" b="1" i="1" dirty="0">
                <a:solidFill>
                  <a:srgbClr val="00B050"/>
                </a:solidFill>
                <a:latin typeface="Source Sans Pro" panose="020B0503030403020204" pitchFamily="34" charset="0"/>
                <a:ea typeface="Calibri" panose="020F0502020204030204" pitchFamily="34" charset="0"/>
                <a:cs typeface="Times New Roman" panose="02020603050405020304" pitchFamily="18" charset="0"/>
              </a:rPr>
              <a:t> </a:t>
            </a:r>
            <a:r>
              <a:rPr lang="en-US" sz="2000" b="1" i="1" u="sng" dirty="0">
                <a:solidFill>
                  <a:srgbClr val="0D6381"/>
                </a:solidFill>
                <a:latin typeface="Source Sans Pro" panose="020B0503030403020204" pitchFamily="34" charset="0"/>
                <a:ea typeface="Calibri" panose="020F0502020204030204" pitchFamily="34" charset="0"/>
                <a:cs typeface="Times New Roman" panose="02020603050405020304" pitchFamily="18" charset="0"/>
              </a:rPr>
              <a:t>uses </a:t>
            </a:r>
            <a:r>
              <a:rPr lang="en-US" sz="2000" b="1" dirty="0">
                <a:solidFill>
                  <a:srgbClr val="0D6381"/>
                </a:solidFill>
                <a:latin typeface="Source Sans Pro" panose="020B0503030403020204" pitchFamily="34" charset="0"/>
                <a:ea typeface="Calibri" panose="020F0502020204030204" pitchFamily="34" charset="0"/>
                <a:cs typeface="Times New Roman" panose="02020603050405020304" pitchFamily="18" charset="0"/>
              </a:rPr>
              <a:t>of the EIDL funds?</a:t>
            </a:r>
          </a:p>
          <a:p>
            <a:pPr>
              <a:lnSpc>
                <a:spcPct val="100000"/>
              </a:lnSpc>
              <a:spcBef>
                <a:spcPts val="0"/>
              </a:spcBef>
              <a:spcAft>
                <a:spcPts val="600"/>
              </a:spcAft>
            </a:pPr>
            <a:r>
              <a:rPr lang="en-US" sz="2000" dirty="0">
                <a:solidFill>
                  <a:srgbClr val="0D6381"/>
                </a:solidFill>
                <a:latin typeface="Source Sans Pro" panose="020B0503030403020204" pitchFamily="34" charset="0"/>
                <a:ea typeface="Calibri" panose="020F0502020204030204" pitchFamily="34" charset="0"/>
                <a:cs typeface="Times New Roman" panose="02020603050405020304" pitchFamily="18" charset="0"/>
              </a:rPr>
              <a:t>Make </a:t>
            </a:r>
            <a:r>
              <a:rPr lang="en-US" sz="2000" u="sng" dirty="0">
                <a:solidFill>
                  <a:srgbClr val="0D6381"/>
                </a:solidFill>
                <a:latin typeface="Source Sans Pro" panose="020B0503030403020204" pitchFamily="34" charset="0"/>
                <a:ea typeface="Calibri" panose="020F0502020204030204" pitchFamily="34" charset="0"/>
                <a:cs typeface="Times New Roman" panose="02020603050405020304" pitchFamily="18" charset="0"/>
              </a:rPr>
              <a:t>payments on fixed debts, payroll, accounts payable, and other bills that could have been paid had the disaster not occurred</a:t>
            </a:r>
          </a:p>
          <a:p>
            <a:pPr>
              <a:lnSpc>
                <a:spcPct val="100000"/>
              </a:lnSpc>
              <a:spcBef>
                <a:spcPts val="0"/>
              </a:spcBef>
              <a:spcAft>
                <a:spcPts val="600"/>
              </a:spcAft>
            </a:pPr>
            <a:r>
              <a:rPr lang="en-US" sz="2000" dirty="0">
                <a:solidFill>
                  <a:srgbClr val="0D6381"/>
                </a:solidFill>
                <a:latin typeface="Source Sans Pro" panose="020B0503030403020204" pitchFamily="34" charset="0"/>
                <a:ea typeface="Calibri" panose="020F0502020204030204" pitchFamily="34" charset="0"/>
                <a:cs typeface="Times New Roman" panose="02020603050405020304" pitchFamily="18" charset="0"/>
              </a:rPr>
              <a:t>Can payoff short term and interim loans used in anticipation of receiving EIDL funding</a:t>
            </a:r>
          </a:p>
          <a:p>
            <a:pPr marL="0" marR="0" indent="0">
              <a:lnSpc>
                <a:spcPct val="100000"/>
              </a:lnSpc>
              <a:spcBef>
                <a:spcPts val="0"/>
              </a:spcBef>
              <a:spcAft>
                <a:spcPts val="600"/>
              </a:spcAft>
              <a:buNone/>
            </a:pPr>
            <a:r>
              <a:rPr lang="en-US" sz="2000" b="1" i="1" u="sng" dirty="0">
                <a:solidFill>
                  <a:srgbClr val="FF0000"/>
                </a:solidFill>
                <a:latin typeface="Source Sans Pro" panose="020B0503030403020204" pitchFamily="34" charset="0"/>
                <a:ea typeface="Calibri" panose="020F0502020204030204" pitchFamily="34" charset="0"/>
                <a:cs typeface="Times New Roman" panose="02020603050405020304" pitchFamily="18" charset="0"/>
              </a:rPr>
              <a:t>Ineligible</a:t>
            </a:r>
            <a:r>
              <a:rPr lang="en-US" sz="2000" b="1" i="1" u="sng" dirty="0">
                <a:solidFill>
                  <a:srgbClr val="0D6381"/>
                </a:solidFill>
                <a:latin typeface="Source Sans Pro" panose="020B0503030403020204" pitchFamily="34" charset="0"/>
                <a:ea typeface="Calibri" panose="020F0502020204030204" pitchFamily="34" charset="0"/>
                <a:cs typeface="Times New Roman" panose="02020603050405020304" pitchFamily="18" charset="0"/>
              </a:rPr>
              <a:t> uses </a:t>
            </a:r>
            <a:r>
              <a:rPr lang="en-US" sz="2000" b="1" dirty="0">
                <a:solidFill>
                  <a:srgbClr val="0D6381"/>
                </a:solidFill>
                <a:latin typeface="Source Sans Pro" panose="020B0503030403020204" pitchFamily="34" charset="0"/>
                <a:ea typeface="Calibri" panose="020F0502020204030204" pitchFamily="34" charset="0"/>
                <a:cs typeface="Times New Roman" panose="02020603050405020304" pitchFamily="18" charset="0"/>
              </a:rPr>
              <a:t>of funds?</a:t>
            </a:r>
          </a:p>
          <a:p>
            <a:pPr algn="just">
              <a:lnSpc>
                <a:spcPct val="100000"/>
              </a:lnSpc>
              <a:spcBef>
                <a:spcPts val="0"/>
              </a:spcBef>
              <a:spcAft>
                <a:spcPts val="0"/>
              </a:spcAft>
            </a:pPr>
            <a:r>
              <a:rPr lang="en-US" sz="2000" u="sng" dirty="0">
                <a:solidFill>
                  <a:srgbClr val="0D6381"/>
                </a:solidFill>
                <a:latin typeface="Source Sans Pro" panose="020B0503030403020204" pitchFamily="34" charset="0"/>
                <a:ea typeface="Source Sans Pro" panose="020B0503030403020204" pitchFamily="34" charset="0"/>
              </a:rPr>
              <a:t>Cannot</a:t>
            </a:r>
            <a:r>
              <a:rPr lang="en-US" sz="2000" dirty="0">
                <a:solidFill>
                  <a:srgbClr val="0D6381"/>
                </a:solidFill>
                <a:latin typeface="Source Sans Pro" panose="020B0503030403020204" pitchFamily="34" charset="0"/>
                <a:ea typeface="Source Sans Pro" panose="020B0503030403020204" pitchFamily="34" charset="0"/>
              </a:rPr>
              <a:t> refinance </a:t>
            </a:r>
            <a:r>
              <a:rPr lang="en-US" sz="2000" b="1" dirty="0">
                <a:solidFill>
                  <a:srgbClr val="0D6381"/>
                </a:solidFill>
                <a:latin typeface="Source Sans Pro" panose="020B0503030403020204" pitchFamily="34" charset="0"/>
                <a:ea typeface="Source Sans Pro" panose="020B0503030403020204" pitchFamily="34" charset="0"/>
              </a:rPr>
              <a:t>long term debt</a:t>
            </a:r>
          </a:p>
          <a:p>
            <a:pPr algn="just">
              <a:lnSpc>
                <a:spcPct val="100000"/>
              </a:lnSpc>
              <a:spcBef>
                <a:spcPts val="0"/>
              </a:spcBef>
              <a:spcAft>
                <a:spcPts val="0"/>
              </a:spcAft>
            </a:pPr>
            <a:r>
              <a:rPr lang="en-US" sz="2000" u="sng" dirty="0">
                <a:solidFill>
                  <a:srgbClr val="0D6381"/>
                </a:solidFill>
                <a:latin typeface="Source Sans Pro" panose="020B0503030403020204" pitchFamily="34" charset="0"/>
                <a:ea typeface="Source Sans Pro" panose="020B0503030403020204" pitchFamily="34" charset="0"/>
              </a:rPr>
              <a:t>Cannot</a:t>
            </a:r>
            <a:r>
              <a:rPr lang="en-US" sz="2000" dirty="0">
                <a:solidFill>
                  <a:srgbClr val="0D6381"/>
                </a:solidFill>
                <a:latin typeface="Source Sans Pro" panose="020B0503030403020204" pitchFamily="34" charset="0"/>
                <a:ea typeface="Source Sans Pro" panose="020B0503030403020204" pitchFamily="34" charset="0"/>
              </a:rPr>
              <a:t> pay dividends, bonuses, or make disbursement to owners unless it is usual/customary salary</a:t>
            </a:r>
          </a:p>
          <a:p>
            <a:pPr algn="just">
              <a:lnSpc>
                <a:spcPct val="100000"/>
              </a:lnSpc>
              <a:spcBef>
                <a:spcPts val="0"/>
              </a:spcBef>
              <a:spcAft>
                <a:spcPts val="0"/>
              </a:spcAft>
            </a:pPr>
            <a:r>
              <a:rPr lang="en-US" sz="2000" u="sng" dirty="0">
                <a:solidFill>
                  <a:srgbClr val="0D6381"/>
                </a:solidFill>
                <a:latin typeface="Source Sans Pro" panose="020B0503030403020204" pitchFamily="34" charset="0"/>
                <a:ea typeface="Source Sans Pro" panose="020B0503030403020204" pitchFamily="34" charset="0"/>
              </a:rPr>
              <a:t>Cannot</a:t>
            </a:r>
            <a:r>
              <a:rPr lang="en-US" sz="2000" dirty="0">
                <a:solidFill>
                  <a:srgbClr val="0D6381"/>
                </a:solidFill>
                <a:latin typeface="Source Sans Pro" panose="020B0503030403020204" pitchFamily="34" charset="0"/>
                <a:ea typeface="Source Sans Pro" panose="020B0503030403020204" pitchFamily="34" charset="0"/>
              </a:rPr>
              <a:t> repay stockholder loans</a:t>
            </a:r>
          </a:p>
          <a:p>
            <a:pPr algn="just">
              <a:lnSpc>
                <a:spcPct val="100000"/>
              </a:lnSpc>
              <a:spcBef>
                <a:spcPts val="0"/>
              </a:spcBef>
              <a:spcAft>
                <a:spcPts val="0"/>
              </a:spcAft>
            </a:pPr>
            <a:r>
              <a:rPr lang="en-US" sz="2000" u="sng" dirty="0">
                <a:solidFill>
                  <a:srgbClr val="0D6381"/>
                </a:solidFill>
                <a:latin typeface="Source Sans Pro" panose="020B0503030403020204" pitchFamily="34" charset="0"/>
                <a:ea typeface="Source Sans Pro" panose="020B0503030403020204" pitchFamily="34" charset="0"/>
              </a:rPr>
              <a:t>Cannot</a:t>
            </a:r>
            <a:r>
              <a:rPr lang="en-US" sz="2000" dirty="0">
                <a:solidFill>
                  <a:srgbClr val="0D6381"/>
                </a:solidFill>
                <a:latin typeface="Source Sans Pro" panose="020B0503030403020204" pitchFamily="34" charset="0"/>
                <a:ea typeface="Source Sans Pro" panose="020B0503030403020204" pitchFamily="34" charset="0"/>
              </a:rPr>
              <a:t> expand business or buy fixed assets</a:t>
            </a:r>
          </a:p>
          <a:p>
            <a:pPr algn="just">
              <a:lnSpc>
                <a:spcPct val="100000"/>
              </a:lnSpc>
              <a:spcBef>
                <a:spcPts val="0"/>
              </a:spcBef>
              <a:spcAft>
                <a:spcPts val="0"/>
              </a:spcAft>
            </a:pPr>
            <a:r>
              <a:rPr lang="en-US" sz="2000" u="sng" dirty="0">
                <a:solidFill>
                  <a:srgbClr val="0D6381"/>
                </a:solidFill>
                <a:latin typeface="Source Sans Pro" panose="020B0503030403020204" pitchFamily="34" charset="0"/>
                <a:ea typeface="Source Sans Pro" panose="020B0503030403020204" pitchFamily="34" charset="0"/>
              </a:rPr>
              <a:t>Cannot</a:t>
            </a:r>
            <a:r>
              <a:rPr lang="en-US" sz="2000" dirty="0">
                <a:solidFill>
                  <a:srgbClr val="0D6381"/>
                </a:solidFill>
                <a:latin typeface="Source Sans Pro" panose="020B0503030403020204" pitchFamily="34" charset="0"/>
                <a:ea typeface="Source Sans Pro" panose="020B0503030403020204" pitchFamily="34" charset="0"/>
              </a:rPr>
              <a:t> make repairs to real estate</a:t>
            </a:r>
          </a:p>
          <a:p>
            <a:pPr algn="just">
              <a:lnSpc>
                <a:spcPct val="100000"/>
              </a:lnSpc>
              <a:spcBef>
                <a:spcPts val="0"/>
              </a:spcBef>
              <a:spcAft>
                <a:spcPts val="0"/>
              </a:spcAft>
            </a:pPr>
            <a:r>
              <a:rPr lang="en-US" sz="2000" u="sng" dirty="0">
                <a:solidFill>
                  <a:srgbClr val="0D6381"/>
                </a:solidFill>
                <a:latin typeface="Source Sans Pro" panose="020B0503030403020204" pitchFamily="34" charset="0"/>
                <a:ea typeface="Source Sans Pro" panose="020B0503030403020204" pitchFamily="34" charset="0"/>
              </a:rPr>
              <a:t>Cannot</a:t>
            </a:r>
            <a:r>
              <a:rPr lang="en-US" sz="2000" dirty="0">
                <a:solidFill>
                  <a:srgbClr val="0D6381"/>
                </a:solidFill>
                <a:latin typeface="Source Sans Pro" panose="020B0503030403020204" pitchFamily="34" charset="0"/>
                <a:ea typeface="Source Sans Pro" panose="020B0503030403020204" pitchFamily="34" charset="0"/>
              </a:rPr>
              <a:t> be used to repay direct Federal Debt of any kind.  Such as SBA Disaster loans, Educational loans, etc.  </a:t>
            </a:r>
          </a:p>
          <a:p>
            <a:pPr algn="just">
              <a:lnSpc>
                <a:spcPct val="100000"/>
              </a:lnSpc>
              <a:spcBef>
                <a:spcPts val="0"/>
              </a:spcBef>
              <a:spcAft>
                <a:spcPts val="0"/>
              </a:spcAft>
            </a:pPr>
            <a:r>
              <a:rPr lang="en-US" sz="2000" u="sng" dirty="0">
                <a:solidFill>
                  <a:srgbClr val="0D6381"/>
                </a:solidFill>
                <a:latin typeface="Source Sans Pro" panose="020B0503030403020204" pitchFamily="34" charset="0"/>
                <a:ea typeface="Source Sans Pro" panose="020B0503030403020204" pitchFamily="34" charset="0"/>
              </a:rPr>
              <a:t>Cannot</a:t>
            </a:r>
            <a:r>
              <a:rPr lang="en-US" sz="2000" dirty="0">
                <a:solidFill>
                  <a:srgbClr val="0D6381"/>
                </a:solidFill>
                <a:latin typeface="Source Sans Pro" panose="020B0503030403020204" pitchFamily="34" charset="0"/>
                <a:ea typeface="Source Sans Pro" panose="020B0503030403020204" pitchFamily="34" charset="0"/>
              </a:rPr>
              <a:t> pay IRS past due obligations unless on an authorized repayment agreement. </a:t>
            </a:r>
          </a:p>
          <a:p>
            <a:pPr>
              <a:lnSpc>
                <a:spcPct val="100000"/>
              </a:lnSpc>
              <a:spcBef>
                <a:spcPts val="0"/>
              </a:spcBef>
              <a:spcAft>
                <a:spcPts val="600"/>
              </a:spcAft>
            </a:pPr>
            <a:endParaRPr lang="en-US" sz="2000" dirty="0">
              <a:solidFill>
                <a:srgbClr val="0D6381"/>
              </a:solidFill>
              <a:latin typeface="Source Sans Pro" panose="020B050303040302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AABF95B-ACC9-4E65-8B8B-F9F5533D0C74}"/>
              </a:ext>
            </a:extLst>
          </p:cNvPr>
          <p:cNvSpPr>
            <a:spLocks noGrp="1"/>
          </p:cNvSpPr>
          <p:nvPr>
            <p:ph type="sldNum" sz="quarter" idx="12"/>
          </p:nvPr>
        </p:nvSpPr>
        <p:spPr/>
        <p:txBody>
          <a:bodyPr/>
          <a:lstStyle/>
          <a:p>
            <a:fld id="{71A14D94-EA6D-4964-92BE-3D7D358FD7CC}" type="slidenum">
              <a:rPr lang="en-US" altLang="en-US" smtClean="0"/>
              <a:pPr/>
              <a:t>20</a:t>
            </a:fld>
            <a:endParaRPr lang="en-US" altLang="en-US"/>
          </a:p>
        </p:txBody>
      </p:sp>
      <p:sp>
        <p:nvSpPr>
          <p:cNvPr id="8" name="Title 1">
            <a:extLst>
              <a:ext uri="{FF2B5EF4-FFF2-40B4-BE49-F238E27FC236}">
                <a16:creationId xmlns:a16="http://schemas.microsoft.com/office/drawing/2014/main" id="{DBA67BE5-80A1-4528-A268-CE4EC077AFE2}"/>
              </a:ext>
            </a:extLst>
          </p:cNvPr>
          <p:cNvSpPr>
            <a:spLocks noGrp="1"/>
          </p:cNvSpPr>
          <p:nvPr>
            <p:ph type="title"/>
          </p:nvPr>
        </p:nvSpPr>
        <p:spPr>
          <a:xfrm>
            <a:off x="628650" y="381000"/>
            <a:ext cx="7886700" cy="533400"/>
          </a:xfrm>
        </p:spPr>
        <p:txBody>
          <a:bodyPr>
            <a:normAutofit/>
          </a:bodyPr>
          <a:lstStyle/>
          <a:p>
            <a:r>
              <a:rPr lang="en-US" sz="2400" dirty="0">
                <a:highlight>
                  <a:srgbClr val="F8F8F8"/>
                </a:highlight>
              </a:rPr>
              <a:t>SBA Economic Injury Disaster Loan  (</a:t>
            </a:r>
            <a:r>
              <a:rPr lang="en-US" sz="2400" dirty="0">
                <a:highlight>
                  <a:srgbClr val="FFFF00"/>
                </a:highlight>
              </a:rPr>
              <a:t>EIDL</a:t>
            </a:r>
            <a:r>
              <a:rPr lang="en-US" sz="2400" dirty="0">
                <a:highlight>
                  <a:srgbClr val="F8F8F8"/>
                </a:highlight>
              </a:rPr>
              <a:t>) COVID-19</a:t>
            </a:r>
          </a:p>
        </p:txBody>
      </p:sp>
    </p:spTree>
    <p:extLst>
      <p:ext uri="{BB962C8B-B14F-4D97-AF65-F5344CB8AC3E}">
        <p14:creationId xmlns:p14="http://schemas.microsoft.com/office/powerpoint/2010/main" val="168259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C4F186-874E-434A-80EC-8E51A97E2EBB}"/>
              </a:ext>
            </a:extLst>
          </p:cNvPr>
          <p:cNvSpPr>
            <a:spLocks noGrp="1"/>
          </p:cNvSpPr>
          <p:nvPr>
            <p:ph idx="1"/>
          </p:nvPr>
        </p:nvSpPr>
        <p:spPr>
          <a:xfrm>
            <a:off x="411745" y="1036338"/>
            <a:ext cx="8320510" cy="5036031"/>
          </a:xfrm>
        </p:spPr>
        <p:txBody>
          <a:bodyPr>
            <a:noAutofit/>
          </a:bodyPr>
          <a:lstStyle/>
          <a:p>
            <a:pPr marL="0" indent="0">
              <a:lnSpc>
                <a:spcPct val="100000"/>
              </a:lnSpc>
              <a:spcBef>
                <a:spcPts val="0"/>
              </a:spcBef>
              <a:spcAft>
                <a:spcPts val="600"/>
              </a:spcAft>
              <a:buFont typeface="Wingdings" panose="05000000000000000000" pitchFamily="2" charset="2"/>
              <a:buNone/>
            </a:pPr>
            <a:r>
              <a:rPr lang="en-US" altLang="en-US" sz="2000" b="1" dirty="0">
                <a:solidFill>
                  <a:srgbClr val="0D6381"/>
                </a:solidFill>
                <a:latin typeface="Source Sans Pro" panose="020B0503030403020204" pitchFamily="34" charset="0"/>
                <a:ea typeface="Source Sans Pro" panose="020B0503030403020204" pitchFamily="34" charset="0"/>
              </a:rPr>
              <a:t>Information needed to apply:</a:t>
            </a:r>
          </a:p>
          <a:p>
            <a:pPr>
              <a:lnSpc>
                <a:spcPct val="100000"/>
              </a:lnSpc>
              <a:spcBef>
                <a:spcPts val="0"/>
              </a:spcBef>
              <a:spcAft>
                <a:spcPts val="600"/>
              </a:spcAft>
              <a:buFont typeface="Arial" panose="020B0604020202020204" pitchFamily="34" charset="0"/>
              <a:buChar char="•"/>
              <a:defRPr/>
            </a:pPr>
            <a:r>
              <a:rPr lang="en-US" altLang="en-US" sz="2000" dirty="0">
                <a:solidFill>
                  <a:srgbClr val="0D6381"/>
                </a:solidFill>
                <a:latin typeface="Source Sans Pro" panose="020B0503030403020204" pitchFamily="34" charset="0"/>
                <a:ea typeface="Source Sans Pro" panose="020B0503030403020204" pitchFamily="34" charset="0"/>
              </a:rPr>
              <a:t>Legal name of the business (if DBA, use name first and ‘tradename’)</a:t>
            </a:r>
          </a:p>
          <a:p>
            <a:pPr>
              <a:lnSpc>
                <a:spcPct val="100000"/>
              </a:lnSpc>
              <a:spcBef>
                <a:spcPts val="0"/>
              </a:spcBef>
              <a:spcAft>
                <a:spcPts val="600"/>
              </a:spcAft>
              <a:buFont typeface="Arial" panose="020B0604020202020204" pitchFamily="34" charset="0"/>
              <a:buChar char="•"/>
              <a:defRPr/>
            </a:pPr>
            <a:r>
              <a:rPr lang="en-US" altLang="en-US" sz="2000" dirty="0">
                <a:solidFill>
                  <a:srgbClr val="0D6381"/>
                </a:solidFill>
                <a:latin typeface="Source Sans Pro" panose="020B0503030403020204" pitchFamily="34" charset="0"/>
                <a:ea typeface="Source Sans Pro" panose="020B0503030403020204" pitchFamily="34" charset="0"/>
              </a:rPr>
              <a:t>Tax ID or SS# of the business</a:t>
            </a:r>
          </a:p>
          <a:p>
            <a:pPr>
              <a:lnSpc>
                <a:spcPct val="100000"/>
              </a:lnSpc>
              <a:spcBef>
                <a:spcPts val="0"/>
              </a:spcBef>
              <a:spcAft>
                <a:spcPts val="600"/>
              </a:spcAft>
              <a:buFont typeface="Arial" panose="020B0604020202020204" pitchFamily="34" charset="0"/>
              <a:buChar char="•"/>
              <a:defRPr/>
            </a:pPr>
            <a:r>
              <a:rPr lang="en-US" altLang="en-US" sz="2000" dirty="0">
                <a:solidFill>
                  <a:srgbClr val="0D6381"/>
                </a:solidFill>
                <a:latin typeface="Source Sans Pro" panose="020B0503030403020204" pitchFamily="34" charset="0"/>
                <a:ea typeface="Source Sans Pro" panose="020B0503030403020204" pitchFamily="34" charset="0"/>
              </a:rPr>
              <a:t>Opening date of business </a:t>
            </a:r>
          </a:p>
          <a:p>
            <a:pPr>
              <a:lnSpc>
                <a:spcPct val="100000"/>
              </a:lnSpc>
              <a:spcBef>
                <a:spcPts val="0"/>
              </a:spcBef>
              <a:spcAft>
                <a:spcPts val="600"/>
              </a:spcAft>
              <a:buFont typeface="Arial" panose="020B0604020202020204" pitchFamily="34" charset="0"/>
              <a:buChar char="•"/>
              <a:defRPr/>
            </a:pPr>
            <a:r>
              <a:rPr lang="en-US" altLang="en-US" sz="2000" dirty="0">
                <a:solidFill>
                  <a:srgbClr val="0D6381"/>
                </a:solidFill>
                <a:latin typeface="Source Sans Pro" panose="020B0503030403020204" pitchFamily="34" charset="0"/>
                <a:ea typeface="Source Sans Pro" panose="020B0503030403020204" pitchFamily="34" charset="0"/>
              </a:rPr>
              <a:t>Opening date of current ownership</a:t>
            </a:r>
          </a:p>
          <a:p>
            <a:pPr>
              <a:lnSpc>
                <a:spcPct val="100000"/>
              </a:lnSpc>
              <a:spcBef>
                <a:spcPts val="0"/>
              </a:spcBef>
              <a:spcAft>
                <a:spcPts val="600"/>
              </a:spcAft>
              <a:buFont typeface="Arial" panose="020B0604020202020204" pitchFamily="34" charset="0"/>
              <a:buChar char="•"/>
              <a:defRPr/>
            </a:pPr>
            <a:r>
              <a:rPr lang="en-US" altLang="en-US" sz="2000" dirty="0">
                <a:solidFill>
                  <a:srgbClr val="0D6381"/>
                </a:solidFill>
                <a:latin typeface="Source Sans Pro" panose="020B0503030403020204" pitchFamily="34" charset="0"/>
                <a:ea typeface="Source Sans Pro" panose="020B0503030403020204" pitchFamily="34" charset="0"/>
              </a:rPr>
              <a:t>Gross revenues for 12 months (2019 is fine)</a:t>
            </a:r>
          </a:p>
          <a:p>
            <a:pPr>
              <a:lnSpc>
                <a:spcPct val="100000"/>
              </a:lnSpc>
              <a:spcBef>
                <a:spcPts val="0"/>
              </a:spcBef>
              <a:spcAft>
                <a:spcPts val="600"/>
              </a:spcAft>
              <a:buFont typeface="Arial" panose="020B0604020202020204" pitchFamily="34" charset="0"/>
              <a:buChar char="•"/>
              <a:defRPr/>
            </a:pPr>
            <a:r>
              <a:rPr lang="en-US" altLang="en-US" sz="2000" dirty="0">
                <a:solidFill>
                  <a:srgbClr val="0D6381"/>
                </a:solidFill>
                <a:latin typeface="Source Sans Pro" panose="020B0503030403020204" pitchFamily="34" charset="0"/>
                <a:ea typeface="Source Sans Pro" panose="020B0503030403020204" pitchFamily="34" charset="0"/>
              </a:rPr>
              <a:t>Cost of goods sold for businesses, Operating expenses for nonprofits</a:t>
            </a:r>
          </a:p>
          <a:p>
            <a:pPr>
              <a:lnSpc>
                <a:spcPct val="100000"/>
              </a:lnSpc>
              <a:spcBef>
                <a:spcPts val="0"/>
              </a:spcBef>
              <a:spcAft>
                <a:spcPts val="600"/>
              </a:spcAft>
              <a:buFont typeface="Arial" panose="020B0604020202020204" pitchFamily="34" charset="0"/>
              <a:buChar char="•"/>
              <a:defRPr/>
            </a:pPr>
            <a:r>
              <a:rPr lang="en-US" altLang="en-US" sz="2000" dirty="0">
                <a:solidFill>
                  <a:srgbClr val="0D6381"/>
                </a:solidFill>
                <a:latin typeface="Source Sans Pro" panose="020B0503030403020204" pitchFamily="34" charset="0"/>
                <a:ea typeface="Source Sans Pro" panose="020B0503030403020204" pitchFamily="34" charset="0"/>
              </a:rPr>
              <a:t>(if applicable) Amount of rents </a:t>
            </a:r>
            <a:r>
              <a:rPr lang="en-US" altLang="en-US" sz="2000" u="sng" dirty="0">
                <a:solidFill>
                  <a:srgbClr val="0D6381"/>
                </a:solidFill>
                <a:latin typeface="Source Sans Pro" panose="020B0503030403020204" pitchFamily="34" charset="0"/>
                <a:ea typeface="Source Sans Pro" panose="020B0503030403020204" pitchFamily="34" charset="0"/>
              </a:rPr>
              <a:t>LOST AS A RESULT OF DISASTER</a:t>
            </a:r>
          </a:p>
          <a:p>
            <a:pPr>
              <a:lnSpc>
                <a:spcPct val="100000"/>
              </a:lnSpc>
              <a:spcBef>
                <a:spcPts val="0"/>
              </a:spcBef>
              <a:spcAft>
                <a:spcPts val="600"/>
              </a:spcAft>
              <a:buFont typeface="Arial" panose="020B0604020202020204" pitchFamily="34" charset="0"/>
              <a:buChar char="•"/>
              <a:defRPr/>
            </a:pPr>
            <a:r>
              <a:rPr lang="en-US" altLang="en-US" sz="2000" dirty="0">
                <a:solidFill>
                  <a:srgbClr val="0D6381"/>
                </a:solidFill>
                <a:latin typeface="Source Sans Pro" panose="020B0503030403020204" pitchFamily="34" charset="0"/>
                <a:ea typeface="Source Sans Pro" panose="020B0503030403020204" pitchFamily="34" charset="0"/>
              </a:rPr>
              <a:t>SS #’s, date of birth and place of birth and contact info for all agent/owners</a:t>
            </a:r>
          </a:p>
          <a:p>
            <a:pPr lvl="1">
              <a:lnSpc>
                <a:spcPct val="100000"/>
              </a:lnSpc>
              <a:spcBef>
                <a:spcPts val="0"/>
              </a:spcBef>
              <a:spcAft>
                <a:spcPts val="600"/>
              </a:spcAft>
              <a:buFont typeface="Arial" panose="020B0604020202020204" pitchFamily="34" charset="0"/>
              <a:buChar char="•"/>
              <a:defRPr/>
            </a:pPr>
            <a:r>
              <a:rPr lang="en-US" altLang="en-US" sz="1700" dirty="0">
                <a:solidFill>
                  <a:srgbClr val="0D6381"/>
                </a:solidFill>
                <a:latin typeface="Source Sans Pro" panose="020B0503030403020204" pitchFamily="34" charset="0"/>
                <a:ea typeface="Source Sans Pro" panose="020B0503030403020204" pitchFamily="34" charset="0"/>
              </a:rPr>
              <a:t>This is required to verify that the applicants are verifiable human beings, and not robots developed to commit fraud</a:t>
            </a:r>
          </a:p>
          <a:p>
            <a:pPr>
              <a:lnSpc>
                <a:spcPct val="100000"/>
              </a:lnSpc>
              <a:spcBef>
                <a:spcPts val="0"/>
              </a:spcBef>
              <a:spcAft>
                <a:spcPts val="600"/>
              </a:spcAft>
              <a:buFont typeface="Arial" panose="020B0604020202020204" pitchFamily="34" charset="0"/>
              <a:buChar char="•"/>
              <a:defRPr/>
            </a:pPr>
            <a:r>
              <a:rPr lang="en-US" altLang="en-US" sz="2000" dirty="0">
                <a:solidFill>
                  <a:srgbClr val="0D6381"/>
                </a:solidFill>
                <a:latin typeface="Source Sans Pro" panose="020B0503030403020204" pitchFamily="34" charset="0"/>
                <a:ea typeface="Source Sans Pro" panose="020B0503030403020204" pitchFamily="34" charset="0"/>
              </a:rPr>
              <a:t>Business bank account number and routing number – all digits!</a:t>
            </a:r>
          </a:p>
          <a:p>
            <a:pPr>
              <a:lnSpc>
                <a:spcPct val="100000"/>
              </a:lnSpc>
              <a:spcBef>
                <a:spcPts val="0"/>
              </a:spcBef>
              <a:spcAft>
                <a:spcPts val="600"/>
              </a:spcAft>
              <a:buFont typeface="Arial" panose="020B0604020202020204" pitchFamily="34" charset="0"/>
              <a:buChar char="•"/>
              <a:defRPr/>
            </a:pPr>
            <a:r>
              <a:rPr lang="en-US" altLang="en-US" sz="2000" dirty="0">
                <a:solidFill>
                  <a:srgbClr val="0D6381"/>
                </a:solidFill>
                <a:latin typeface="Source Sans Pro" panose="020B0503030403020204" pitchFamily="34" charset="0"/>
                <a:ea typeface="Source Sans Pro" panose="020B0503030403020204" pitchFamily="34" charset="0"/>
              </a:rPr>
              <a:t>Ability to print or take a screenshot during the application</a:t>
            </a:r>
          </a:p>
        </p:txBody>
      </p:sp>
      <p:sp>
        <p:nvSpPr>
          <p:cNvPr id="4" name="Slide Number Placeholder 3">
            <a:extLst>
              <a:ext uri="{FF2B5EF4-FFF2-40B4-BE49-F238E27FC236}">
                <a16:creationId xmlns:a16="http://schemas.microsoft.com/office/drawing/2014/main" id="{7AABF95B-ACC9-4E65-8B8B-F9F5533D0C74}"/>
              </a:ext>
            </a:extLst>
          </p:cNvPr>
          <p:cNvSpPr>
            <a:spLocks noGrp="1"/>
          </p:cNvSpPr>
          <p:nvPr>
            <p:ph type="sldNum" sz="quarter" idx="12"/>
          </p:nvPr>
        </p:nvSpPr>
        <p:spPr/>
        <p:txBody>
          <a:bodyPr/>
          <a:lstStyle/>
          <a:p>
            <a:fld id="{71A14D94-EA6D-4964-92BE-3D7D358FD7CC}" type="slidenum">
              <a:rPr lang="en-US" altLang="en-US" smtClean="0"/>
              <a:pPr/>
              <a:t>21</a:t>
            </a:fld>
            <a:endParaRPr lang="en-US" altLang="en-US"/>
          </a:p>
        </p:txBody>
      </p:sp>
      <p:sp>
        <p:nvSpPr>
          <p:cNvPr id="7" name="Title 1">
            <a:extLst>
              <a:ext uri="{FF2B5EF4-FFF2-40B4-BE49-F238E27FC236}">
                <a16:creationId xmlns:a16="http://schemas.microsoft.com/office/drawing/2014/main" id="{70A5E846-CAF8-441D-B640-15487CBED17A}"/>
              </a:ext>
            </a:extLst>
          </p:cNvPr>
          <p:cNvSpPr>
            <a:spLocks noGrp="1"/>
          </p:cNvSpPr>
          <p:nvPr>
            <p:ph type="title"/>
          </p:nvPr>
        </p:nvSpPr>
        <p:spPr>
          <a:xfrm>
            <a:off x="628650" y="381000"/>
            <a:ext cx="7886700" cy="533400"/>
          </a:xfrm>
        </p:spPr>
        <p:txBody>
          <a:bodyPr>
            <a:normAutofit/>
          </a:bodyPr>
          <a:lstStyle/>
          <a:p>
            <a:r>
              <a:rPr lang="en-US" sz="2400" dirty="0">
                <a:highlight>
                  <a:srgbClr val="F8F8F8"/>
                </a:highlight>
              </a:rPr>
              <a:t>Economic Injury Disaster Loan  (</a:t>
            </a:r>
            <a:r>
              <a:rPr lang="en-US" sz="2400" dirty="0">
                <a:highlight>
                  <a:srgbClr val="FFFF00"/>
                </a:highlight>
              </a:rPr>
              <a:t>EIDL</a:t>
            </a:r>
            <a:r>
              <a:rPr lang="en-US" sz="2400" dirty="0">
                <a:highlight>
                  <a:srgbClr val="F8F8F8"/>
                </a:highlight>
              </a:rPr>
              <a:t>) COVID-19</a:t>
            </a:r>
          </a:p>
        </p:txBody>
      </p:sp>
    </p:spTree>
    <p:extLst>
      <p:ext uri="{BB962C8B-B14F-4D97-AF65-F5344CB8AC3E}">
        <p14:creationId xmlns:p14="http://schemas.microsoft.com/office/powerpoint/2010/main" val="1141511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C4F186-874E-434A-80EC-8E51A97E2EBB}"/>
              </a:ext>
            </a:extLst>
          </p:cNvPr>
          <p:cNvSpPr>
            <a:spLocks noGrp="1"/>
          </p:cNvSpPr>
          <p:nvPr>
            <p:ph idx="1"/>
          </p:nvPr>
        </p:nvSpPr>
        <p:spPr>
          <a:xfrm>
            <a:off x="504825" y="1224299"/>
            <a:ext cx="8134350" cy="4660108"/>
          </a:xfrm>
        </p:spPr>
        <p:txBody>
          <a:bodyPr>
            <a:normAutofit lnSpcReduction="10000"/>
          </a:bodyPr>
          <a:lstStyle/>
          <a:p>
            <a:pPr>
              <a:lnSpc>
                <a:spcPct val="100000"/>
              </a:lnSpc>
              <a:spcBef>
                <a:spcPts val="0"/>
              </a:spcBef>
              <a:spcAft>
                <a:spcPts val="600"/>
              </a:spcAft>
              <a:defRPr/>
            </a:pPr>
            <a:r>
              <a:rPr lang="en-US" altLang="en-US" sz="2000" dirty="0">
                <a:solidFill>
                  <a:srgbClr val="0D6381"/>
                </a:solidFill>
                <a:latin typeface="Source Sans Pro" panose="020B0503030403020204" pitchFamily="34" charset="0"/>
                <a:ea typeface="Source Sans Pro" panose="020B0503030403020204" pitchFamily="34" charset="0"/>
              </a:rPr>
              <a:t>Once the application is completed you are given the opportunity to edit/correct the application.  It is VERY important that you review the information carefully.</a:t>
            </a:r>
          </a:p>
          <a:p>
            <a:pPr lvl="1">
              <a:lnSpc>
                <a:spcPct val="100000"/>
              </a:lnSpc>
              <a:spcBef>
                <a:spcPts val="0"/>
              </a:spcBef>
              <a:spcAft>
                <a:spcPts val="600"/>
              </a:spcAft>
              <a:buFont typeface="Arial" panose="020B0604020202020204" pitchFamily="34" charset="0"/>
              <a:buChar char="•"/>
              <a:defRPr/>
            </a:pPr>
            <a:r>
              <a:rPr lang="en-US" altLang="en-US" sz="2000" b="1" dirty="0">
                <a:solidFill>
                  <a:srgbClr val="0D6381"/>
                </a:solidFill>
                <a:latin typeface="Source Sans Pro" panose="020B0503030403020204" pitchFamily="34" charset="0"/>
                <a:ea typeface="Source Sans Pro" panose="020B0503030403020204" pitchFamily="34" charset="0"/>
              </a:rPr>
              <a:t>Make sure your email is correct and you are able to check it daily.  Make sure you use a phone number (land line, cell) that you will have with you to respond to information requests promptly</a:t>
            </a:r>
          </a:p>
          <a:p>
            <a:pPr marL="0" indent="0">
              <a:lnSpc>
                <a:spcPct val="100000"/>
              </a:lnSpc>
              <a:spcBef>
                <a:spcPts val="0"/>
              </a:spcBef>
              <a:spcAft>
                <a:spcPts val="600"/>
              </a:spcAft>
              <a:buNone/>
              <a:defRPr/>
            </a:pPr>
            <a:endParaRPr lang="en-US" altLang="en-US" sz="1000" dirty="0">
              <a:solidFill>
                <a:srgbClr val="0D6381"/>
              </a:solidFill>
              <a:latin typeface="Source Sans Pro" panose="020B0503030403020204" pitchFamily="34" charset="0"/>
              <a:ea typeface="Source Sans Pro" panose="020B0503030403020204" pitchFamily="34" charset="0"/>
            </a:endParaRPr>
          </a:p>
          <a:p>
            <a:pPr>
              <a:lnSpc>
                <a:spcPct val="100000"/>
              </a:lnSpc>
              <a:spcBef>
                <a:spcPts val="0"/>
              </a:spcBef>
              <a:spcAft>
                <a:spcPts val="600"/>
              </a:spcAft>
              <a:defRPr/>
            </a:pPr>
            <a:r>
              <a:rPr lang="en-US" altLang="en-US" sz="2000" dirty="0">
                <a:solidFill>
                  <a:srgbClr val="0D6381"/>
                </a:solidFill>
                <a:latin typeface="Source Sans Pro" panose="020B0503030403020204" pitchFamily="34" charset="0"/>
                <a:ea typeface="Source Sans Pro" panose="020B0503030403020204" pitchFamily="34" charset="0"/>
              </a:rPr>
              <a:t>After you hit submit, a confirmation page and application number pops up  </a:t>
            </a:r>
          </a:p>
          <a:p>
            <a:pPr lvl="1">
              <a:lnSpc>
                <a:spcPct val="100000"/>
              </a:lnSpc>
              <a:spcBef>
                <a:spcPts val="0"/>
              </a:spcBef>
              <a:spcAft>
                <a:spcPts val="600"/>
              </a:spcAft>
              <a:buFont typeface="Arial" panose="020B0604020202020204" pitchFamily="34" charset="0"/>
              <a:buChar char="•"/>
              <a:defRPr/>
            </a:pPr>
            <a:r>
              <a:rPr lang="en-US" altLang="en-US" sz="2000" b="1" i="1" dirty="0">
                <a:solidFill>
                  <a:srgbClr val="FF0000"/>
                </a:solidFill>
                <a:latin typeface="Source Sans Pro" panose="020B0503030403020204" pitchFamily="34" charset="0"/>
                <a:ea typeface="Source Sans Pro" panose="020B0503030403020204" pitchFamily="34" charset="0"/>
              </a:rPr>
              <a:t>Print or take a screen shot and save the page with that number</a:t>
            </a:r>
            <a:r>
              <a:rPr lang="en-US" altLang="en-US" sz="2000" b="1" dirty="0">
                <a:solidFill>
                  <a:srgbClr val="0D6381"/>
                </a:solidFill>
                <a:latin typeface="Source Sans Pro" panose="020B0503030403020204" pitchFamily="34" charset="0"/>
                <a:ea typeface="Source Sans Pro" panose="020B0503030403020204" pitchFamily="34" charset="0"/>
              </a:rPr>
              <a:t>.  That is your application number and will be needed for you to check status.  </a:t>
            </a:r>
          </a:p>
          <a:p>
            <a:pPr lvl="1">
              <a:lnSpc>
                <a:spcPct val="100000"/>
              </a:lnSpc>
              <a:spcBef>
                <a:spcPts val="0"/>
              </a:spcBef>
              <a:spcAft>
                <a:spcPts val="600"/>
              </a:spcAft>
              <a:buFont typeface="Arial" panose="020B0604020202020204" pitchFamily="34" charset="0"/>
              <a:buChar char="•"/>
              <a:defRPr/>
            </a:pPr>
            <a:r>
              <a:rPr lang="en-US" altLang="en-US" sz="2000" b="1" dirty="0">
                <a:solidFill>
                  <a:srgbClr val="0D6381"/>
                </a:solidFill>
                <a:latin typeface="Source Sans Pro" panose="020B0503030403020204" pitchFamily="34" charset="0"/>
                <a:ea typeface="Source Sans Pro" panose="020B0503030403020204" pitchFamily="34" charset="0"/>
              </a:rPr>
              <a:t>You </a:t>
            </a:r>
            <a:r>
              <a:rPr lang="en-US" altLang="en-US" sz="2000" b="1" u="sng" dirty="0">
                <a:solidFill>
                  <a:srgbClr val="0D6381"/>
                </a:solidFill>
                <a:latin typeface="Source Sans Pro" panose="020B0503030403020204" pitchFamily="34" charset="0"/>
                <a:ea typeface="Source Sans Pro" panose="020B0503030403020204" pitchFamily="34" charset="0"/>
              </a:rPr>
              <a:t>will NOT </a:t>
            </a:r>
            <a:r>
              <a:rPr lang="en-US" altLang="en-US" sz="2000" b="1" dirty="0">
                <a:solidFill>
                  <a:srgbClr val="0D6381"/>
                </a:solidFill>
                <a:latin typeface="Source Sans Pro" panose="020B0503030403020204" pitchFamily="34" charset="0"/>
                <a:ea typeface="Source Sans Pro" panose="020B0503030403020204" pitchFamily="34" charset="0"/>
              </a:rPr>
              <a:t>receive a confirmation email from SBA that the application is submitted.</a:t>
            </a:r>
          </a:p>
          <a:p>
            <a:pPr marL="0" indent="0">
              <a:lnSpc>
                <a:spcPct val="100000"/>
              </a:lnSpc>
              <a:spcBef>
                <a:spcPts val="0"/>
              </a:spcBef>
              <a:spcAft>
                <a:spcPts val="600"/>
              </a:spcAft>
              <a:buNone/>
              <a:defRPr/>
            </a:pPr>
            <a:endParaRPr lang="en-US" altLang="en-US" sz="2000" b="1" dirty="0">
              <a:solidFill>
                <a:srgbClr val="0D6381"/>
              </a:solidFill>
              <a:latin typeface="Source Sans Pro" panose="020B0503030403020204" pitchFamily="34" charset="0"/>
              <a:ea typeface="Source Sans Pro" panose="020B0503030403020204" pitchFamily="34" charset="0"/>
            </a:endParaRPr>
          </a:p>
        </p:txBody>
      </p:sp>
      <p:sp>
        <p:nvSpPr>
          <p:cNvPr id="4" name="Slide Number Placeholder 3">
            <a:extLst>
              <a:ext uri="{FF2B5EF4-FFF2-40B4-BE49-F238E27FC236}">
                <a16:creationId xmlns:a16="http://schemas.microsoft.com/office/drawing/2014/main" id="{7AABF95B-ACC9-4E65-8B8B-F9F5533D0C74}"/>
              </a:ext>
            </a:extLst>
          </p:cNvPr>
          <p:cNvSpPr>
            <a:spLocks noGrp="1"/>
          </p:cNvSpPr>
          <p:nvPr>
            <p:ph type="sldNum" sz="quarter" idx="12"/>
          </p:nvPr>
        </p:nvSpPr>
        <p:spPr/>
        <p:txBody>
          <a:bodyPr/>
          <a:lstStyle/>
          <a:p>
            <a:fld id="{71A14D94-EA6D-4964-92BE-3D7D358FD7CC}" type="slidenum">
              <a:rPr lang="en-US" altLang="en-US" smtClean="0"/>
              <a:pPr/>
              <a:t>22</a:t>
            </a:fld>
            <a:endParaRPr lang="en-US" altLang="en-US"/>
          </a:p>
        </p:txBody>
      </p:sp>
      <p:sp>
        <p:nvSpPr>
          <p:cNvPr id="7" name="Title 1">
            <a:extLst>
              <a:ext uri="{FF2B5EF4-FFF2-40B4-BE49-F238E27FC236}">
                <a16:creationId xmlns:a16="http://schemas.microsoft.com/office/drawing/2014/main" id="{009225C4-96CA-47CE-A222-F7C73D417066}"/>
              </a:ext>
            </a:extLst>
          </p:cNvPr>
          <p:cNvSpPr>
            <a:spLocks noGrp="1"/>
          </p:cNvSpPr>
          <p:nvPr>
            <p:ph type="title"/>
          </p:nvPr>
        </p:nvSpPr>
        <p:spPr>
          <a:xfrm>
            <a:off x="628650" y="381000"/>
            <a:ext cx="7886700" cy="533400"/>
          </a:xfrm>
        </p:spPr>
        <p:txBody>
          <a:bodyPr>
            <a:normAutofit/>
          </a:bodyPr>
          <a:lstStyle/>
          <a:p>
            <a:r>
              <a:rPr lang="en-US" sz="2400" dirty="0">
                <a:highlight>
                  <a:srgbClr val="F8F8F8"/>
                </a:highlight>
              </a:rPr>
              <a:t>Economic Injury Disaster Loan  (</a:t>
            </a:r>
            <a:r>
              <a:rPr lang="en-US" sz="2400" dirty="0">
                <a:highlight>
                  <a:srgbClr val="FFFF00"/>
                </a:highlight>
              </a:rPr>
              <a:t>EIDL</a:t>
            </a:r>
            <a:r>
              <a:rPr lang="en-US" sz="2400" dirty="0">
                <a:highlight>
                  <a:srgbClr val="F8F8F8"/>
                </a:highlight>
              </a:rPr>
              <a:t>) COVID-19</a:t>
            </a:r>
          </a:p>
        </p:txBody>
      </p:sp>
    </p:spTree>
    <p:extLst>
      <p:ext uri="{BB962C8B-B14F-4D97-AF65-F5344CB8AC3E}">
        <p14:creationId xmlns:p14="http://schemas.microsoft.com/office/powerpoint/2010/main" val="1949697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1CD0CFE-B380-4023-A205-962825536442}"/>
              </a:ext>
            </a:extLst>
          </p:cNvPr>
          <p:cNvSpPr>
            <a:spLocks noGrp="1"/>
          </p:cNvSpPr>
          <p:nvPr>
            <p:ph type="sldNum" sz="quarter" idx="12"/>
          </p:nvPr>
        </p:nvSpPr>
        <p:spPr/>
        <p:txBody>
          <a:bodyPr/>
          <a:lstStyle/>
          <a:p>
            <a:fld id="{B1AB44B9-F1EC-4F4B-88D4-413245C9CD3E}" type="slidenum">
              <a:rPr lang="en-US" smtClean="0"/>
              <a:t>23</a:t>
            </a:fld>
            <a:endParaRPr lang="en-US" dirty="0"/>
          </a:p>
        </p:txBody>
      </p:sp>
      <p:sp>
        <p:nvSpPr>
          <p:cNvPr id="5" name="Rectangle 4">
            <a:extLst>
              <a:ext uri="{FF2B5EF4-FFF2-40B4-BE49-F238E27FC236}">
                <a16:creationId xmlns:a16="http://schemas.microsoft.com/office/drawing/2014/main" id="{FC310595-E51D-4F06-9F0B-79EA0E610C22}"/>
              </a:ext>
            </a:extLst>
          </p:cNvPr>
          <p:cNvSpPr/>
          <p:nvPr/>
        </p:nvSpPr>
        <p:spPr>
          <a:xfrm>
            <a:off x="190500" y="838200"/>
            <a:ext cx="8654701" cy="4801314"/>
          </a:xfrm>
          <a:prstGeom prst="rect">
            <a:avLst/>
          </a:prstGeom>
        </p:spPr>
        <p:txBody>
          <a:bodyPr wrap="square">
            <a:spAutoFit/>
          </a:bodyPr>
          <a:lstStyle/>
          <a:p>
            <a:pPr>
              <a:spcBef>
                <a:spcPts val="0"/>
              </a:spcBef>
              <a:spcAft>
                <a:spcPts val="0"/>
              </a:spcAft>
            </a:pPr>
            <a:r>
              <a:rPr lang="en-US" b="1" u="sng" dirty="0">
                <a:solidFill>
                  <a:srgbClr val="0D6381"/>
                </a:solidFill>
                <a:latin typeface="Source Sans Pro" panose="020B0503030403020204" pitchFamily="34" charset="0"/>
                <a:ea typeface="Source Sans Pro" panose="020B0503030403020204" pitchFamily="34" charset="0"/>
              </a:rPr>
              <a:t>SBA Partners:</a:t>
            </a:r>
            <a:endParaRPr lang="en-US" b="1" dirty="0">
              <a:solidFill>
                <a:srgbClr val="0D6381"/>
              </a:solidFill>
              <a:latin typeface="Source Sans Pro" panose="020B0503030403020204" pitchFamily="34" charset="0"/>
              <a:ea typeface="Source Sans Pro" panose="020B0503030403020204" pitchFamily="34" charset="0"/>
            </a:endParaRPr>
          </a:p>
          <a:p>
            <a:pPr marL="0" marR="0">
              <a:spcBef>
                <a:spcPts val="0"/>
              </a:spcBef>
              <a:spcAft>
                <a:spcPts val="0"/>
              </a:spcAft>
            </a:pPr>
            <a:endParaRPr lang="en-US" dirty="0">
              <a:solidFill>
                <a:srgbClr val="0D6381"/>
              </a:solidFill>
              <a:latin typeface="Source Sans Pro" panose="020B0503030403020204" pitchFamily="34" charset="0"/>
              <a:ea typeface="Source Sans Pro" panose="020B0503030403020204" pitchFamily="34" charset="0"/>
            </a:endParaRPr>
          </a:p>
          <a:p>
            <a:pPr marL="0" marR="0">
              <a:spcBef>
                <a:spcPts val="0"/>
              </a:spcBef>
              <a:spcAft>
                <a:spcPts val="0"/>
              </a:spcAft>
            </a:pPr>
            <a:r>
              <a:rPr lang="en-US" dirty="0">
                <a:solidFill>
                  <a:srgbClr val="0D6381"/>
                </a:solidFill>
                <a:latin typeface="Source Sans Pro" panose="020B0503030403020204" pitchFamily="34" charset="0"/>
                <a:ea typeface="Source Sans Pro" panose="020B0503030403020204" pitchFamily="34" charset="0"/>
              </a:rPr>
              <a:t>The following SBA funded partners will work with you to decide next best steps for your business. And if you are interested in PPP or </a:t>
            </a:r>
            <a:r>
              <a:rPr lang="en-US" dirty="0" err="1">
                <a:solidFill>
                  <a:srgbClr val="0D6381"/>
                </a:solidFill>
                <a:latin typeface="Source Sans Pro" panose="020B0503030403020204" pitchFamily="34" charset="0"/>
                <a:ea typeface="Source Sans Pro" panose="020B0503030403020204" pitchFamily="34" charset="0"/>
              </a:rPr>
              <a:t>EIDl</a:t>
            </a:r>
            <a:r>
              <a:rPr lang="en-US" dirty="0">
                <a:solidFill>
                  <a:srgbClr val="0D6381"/>
                </a:solidFill>
                <a:latin typeface="Source Sans Pro" panose="020B0503030403020204" pitchFamily="34" charset="0"/>
                <a:ea typeface="Source Sans Pro" panose="020B0503030403020204" pitchFamily="34" charset="0"/>
              </a:rPr>
              <a:t>, they can advise what would be best</a:t>
            </a:r>
          </a:p>
          <a:p>
            <a:pPr marL="0" marR="0">
              <a:spcBef>
                <a:spcPts val="0"/>
              </a:spcBef>
              <a:spcAft>
                <a:spcPts val="0"/>
              </a:spcAft>
            </a:pPr>
            <a:endParaRPr lang="en-US" dirty="0">
              <a:solidFill>
                <a:srgbClr val="0D6381"/>
              </a:solidFill>
              <a:latin typeface="Source Sans Pro" panose="020B0503030403020204" pitchFamily="34" charset="0"/>
              <a:ea typeface="Source Sans Pro" panose="020B0503030403020204" pitchFamily="34" charset="0"/>
            </a:endParaRPr>
          </a:p>
          <a:p>
            <a:pPr marL="0" marR="0" algn="just">
              <a:spcBef>
                <a:spcPts val="0"/>
              </a:spcBef>
              <a:spcAft>
                <a:spcPts val="0"/>
              </a:spcAft>
            </a:pPr>
            <a:r>
              <a:rPr lang="en-US" dirty="0">
                <a:solidFill>
                  <a:schemeClr val="bg2">
                    <a:lumMod val="75000"/>
                  </a:schemeClr>
                </a:solidFill>
                <a:latin typeface="Source Sans Pro" panose="020B0503030403020204" pitchFamily="34" charset="0"/>
                <a:ea typeface="Source Sans Pro" panose="020B0503030403020204" pitchFamily="34" charset="0"/>
              </a:rPr>
              <a:t>	</a:t>
            </a:r>
            <a:r>
              <a:rPr lang="en-US" b="1" dirty="0">
                <a:solidFill>
                  <a:srgbClr val="00B0F0"/>
                </a:solidFill>
                <a:latin typeface="Source Sans Pro" panose="020B0503030403020204" pitchFamily="34" charset="0"/>
                <a:ea typeface="Source Sans Pro" panose="020B0503030403020204" pitchFamily="34" charset="0"/>
                <a:hlinkClick r:id="rId3">
                  <a:extLst>
                    <a:ext uri="{A12FA001-AC4F-418D-AE19-62706E023703}">
                      <ahyp:hlinkClr xmlns:ahyp="http://schemas.microsoft.com/office/drawing/2018/hyperlinkcolor" val="tx"/>
                    </a:ext>
                  </a:extLst>
                </a:hlinkClick>
              </a:rPr>
              <a:t>Small Business Development Centers (SBDCs)</a:t>
            </a:r>
            <a:r>
              <a:rPr lang="en-US" b="1" dirty="0">
                <a:solidFill>
                  <a:srgbClr val="00B0F0"/>
                </a:solidFill>
                <a:latin typeface="Source Sans Pro" panose="020B0503030403020204" pitchFamily="34" charset="0"/>
                <a:ea typeface="Source Sans Pro" panose="020B0503030403020204" pitchFamily="34" charset="0"/>
              </a:rPr>
              <a:t> </a:t>
            </a:r>
            <a:r>
              <a:rPr lang="en-US" b="1" dirty="0">
                <a:solidFill>
                  <a:srgbClr val="00B0F0"/>
                </a:solidFill>
                <a:latin typeface="Source Sans Pro" panose="020B0503030403020204" pitchFamily="34" charset="0"/>
                <a:ea typeface="Source Sans Pro" panose="020B0503030403020204" pitchFamily="34" charset="0"/>
                <a:hlinkClick r:id="rId4"/>
              </a:rPr>
              <a:t>www.vtsbdc.org</a:t>
            </a:r>
            <a:r>
              <a:rPr lang="en-US" b="1" dirty="0">
                <a:solidFill>
                  <a:srgbClr val="00B0F0"/>
                </a:solidFill>
                <a:latin typeface="Source Sans Pro" panose="020B0503030403020204" pitchFamily="34" charset="0"/>
                <a:ea typeface="Source Sans Pro" panose="020B0503030403020204" pitchFamily="34" charset="0"/>
              </a:rPr>
              <a:t> </a:t>
            </a:r>
          </a:p>
          <a:p>
            <a:pPr marL="0" marR="0" algn="just">
              <a:spcBef>
                <a:spcPts val="0"/>
              </a:spcBef>
              <a:spcAft>
                <a:spcPts val="0"/>
              </a:spcAft>
            </a:pPr>
            <a:r>
              <a:rPr lang="en-US" b="1" dirty="0">
                <a:solidFill>
                  <a:srgbClr val="00B0F0"/>
                </a:solidFill>
                <a:latin typeface="Source Sans Pro" panose="020B0503030403020204" pitchFamily="34" charset="0"/>
                <a:ea typeface="Source Sans Pro" panose="020B0503030403020204" pitchFamily="34" charset="0"/>
              </a:rPr>
              <a:t>	Women's Business Centers (</a:t>
            </a:r>
            <a:r>
              <a:rPr lang="en-US" b="1" dirty="0">
                <a:solidFill>
                  <a:srgbClr val="00B0F0"/>
                </a:solidFill>
                <a:latin typeface="Source Sans Pro" panose="020B0503030403020204" pitchFamily="34" charset="0"/>
                <a:ea typeface="Source Sans Pro" panose="020B0503030403020204" pitchFamily="34" charset="0"/>
                <a:hlinkClick r:id="rId5"/>
              </a:rPr>
              <a:t>WBC’s</a:t>
            </a:r>
            <a:r>
              <a:rPr lang="en-US" b="1" dirty="0">
                <a:solidFill>
                  <a:srgbClr val="00B0F0"/>
                </a:solidFill>
                <a:latin typeface="Source Sans Pro" panose="020B0503030403020204" pitchFamily="34" charset="0"/>
                <a:ea typeface="Source Sans Pro" panose="020B0503030403020204" pitchFamily="34" charset="0"/>
              </a:rPr>
              <a:t>) </a:t>
            </a:r>
            <a:r>
              <a:rPr lang="en-US" b="1" dirty="0">
                <a:solidFill>
                  <a:srgbClr val="00B0F0"/>
                </a:solidFill>
                <a:latin typeface="Source Sans Pro" panose="020B0503030403020204" pitchFamily="34" charset="0"/>
                <a:ea typeface="Source Sans Pro" panose="020B0503030403020204" pitchFamily="34" charset="0"/>
                <a:hlinkClick r:id="rId6"/>
              </a:rPr>
              <a:t>www.cewonline.org</a:t>
            </a:r>
            <a:r>
              <a:rPr lang="en-US" b="1" dirty="0">
                <a:solidFill>
                  <a:srgbClr val="00B0F0"/>
                </a:solidFill>
                <a:latin typeface="Source Sans Pro" panose="020B0503030403020204" pitchFamily="34" charset="0"/>
                <a:ea typeface="Source Sans Pro" panose="020B0503030403020204" pitchFamily="34" charset="0"/>
              </a:rPr>
              <a:t> </a:t>
            </a:r>
          </a:p>
          <a:p>
            <a:pPr marL="0" marR="0" algn="just">
              <a:spcBef>
                <a:spcPts val="0"/>
              </a:spcBef>
              <a:spcAft>
                <a:spcPts val="0"/>
              </a:spcAft>
            </a:pPr>
            <a:r>
              <a:rPr lang="en-US" b="1" dirty="0">
                <a:solidFill>
                  <a:srgbClr val="00B0F0"/>
                </a:solidFill>
                <a:latin typeface="Source Sans Pro" panose="020B0503030403020204" pitchFamily="34" charset="0"/>
                <a:ea typeface="Source Sans Pro" panose="020B0503030403020204" pitchFamily="34" charset="0"/>
              </a:rPr>
              <a:t>	</a:t>
            </a:r>
            <a:r>
              <a:rPr lang="en-US" b="1" dirty="0">
                <a:solidFill>
                  <a:srgbClr val="00B0F0"/>
                </a:solidFill>
                <a:latin typeface="Source Sans Pro" panose="020B0503030403020204" pitchFamily="34" charset="0"/>
                <a:ea typeface="Source Sans Pro" panose="020B0503030403020204" pitchFamily="34" charset="0"/>
                <a:hlinkClick r:id="rId7">
                  <a:extLst>
                    <a:ext uri="{A12FA001-AC4F-418D-AE19-62706E023703}">
                      <ahyp:hlinkClr xmlns:ahyp="http://schemas.microsoft.com/office/drawing/2018/hyperlinkcolor" val="tx"/>
                    </a:ext>
                  </a:extLst>
                </a:hlinkClick>
              </a:rPr>
              <a:t>SCORE </a:t>
            </a:r>
            <a:r>
              <a:rPr lang="en-US" b="1" dirty="0">
                <a:solidFill>
                  <a:srgbClr val="00B0F0"/>
                </a:solidFill>
                <a:latin typeface="Source Sans Pro" panose="020B0503030403020204" pitchFamily="34" charset="0"/>
                <a:ea typeface="Source Sans Pro" panose="020B0503030403020204" pitchFamily="34" charset="0"/>
              </a:rPr>
              <a:t>mentors  </a:t>
            </a:r>
            <a:r>
              <a:rPr lang="en-US" b="1" dirty="0">
                <a:solidFill>
                  <a:srgbClr val="00B0F0"/>
                </a:solidFill>
                <a:latin typeface="Source Sans Pro" panose="020B0503030403020204" pitchFamily="34" charset="0"/>
                <a:ea typeface="Source Sans Pro" panose="020B0503030403020204" pitchFamily="34" charset="0"/>
                <a:hlinkClick r:id="rId8"/>
              </a:rPr>
              <a:t>www.scorevermont.org</a:t>
            </a:r>
            <a:r>
              <a:rPr lang="en-US" b="1" dirty="0">
                <a:solidFill>
                  <a:srgbClr val="00B0F0"/>
                </a:solidFill>
                <a:latin typeface="Source Sans Pro" panose="020B0503030403020204" pitchFamily="34" charset="0"/>
                <a:ea typeface="Source Sans Pro" panose="020B0503030403020204" pitchFamily="34" charset="0"/>
              </a:rPr>
              <a:t> </a:t>
            </a:r>
          </a:p>
          <a:p>
            <a:pPr marL="0" marR="0" algn="just">
              <a:spcBef>
                <a:spcPts val="0"/>
              </a:spcBef>
              <a:spcAft>
                <a:spcPts val="0"/>
              </a:spcAft>
            </a:pPr>
            <a:r>
              <a:rPr lang="en-US" b="1" dirty="0">
                <a:solidFill>
                  <a:srgbClr val="00B0F0"/>
                </a:solidFill>
                <a:latin typeface="Source Sans Pro" panose="020B0503030403020204" pitchFamily="34" charset="0"/>
                <a:ea typeface="Source Sans Pro" panose="020B0503030403020204" pitchFamily="34" charset="0"/>
              </a:rPr>
              <a:t>	</a:t>
            </a:r>
          </a:p>
          <a:p>
            <a:pPr marL="0" marR="0" algn="ctr">
              <a:spcBef>
                <a:spcPts val="0"/>
              </a:spcBef>
              <a:spcAft>
                <a:spcPts val="0"/>
              </a:spcAft>
            </a:pPr>
            <a:r>
              <a:rPr lang="en-US" dirty="0">
                <a:solidFill>
                  <a:schemeClr val="bg2">
                    <a:lumMod val="75000"/>
                  </a:schemeClr>
                </a:solidFill>
                <a:latin typeface="Source Sans Pro" panose="020B0503030403020204" pitchFamily="34" charset="0"/>
                <a:ea typeface="Source Sans Pro" panose="020B0503030403020204" pitchFamily="34" charset="0"/>
              </a:rPr>
              <a:t>	</a:t>
            </a:r>
            <a:endParaRPr lang="en-US" b="1" dirty="0">
              <a:solidFill>
                <a:srgbClr val="00B0F0"/>
              </a:solidFill>
              <a:latin typeface="Source Sans Pro" panose="020B0503030403020204" pitchFamily="34" charset="0"/>
              <a:ea typeface="Source Sans Pro" panose="020B0503030403020204" pitchFamily="34" charset="0"/>
            </a:endParaRPr>
          </a:p>
          <a:p>
            <a:pPr>
              <a:spcBef>
                <a:spcPts val="0"/>
              </a:spcBef>
              <a:spcAft>
                <a:spcPts val="0"/>
              </a:spcAft>
            </a:pPr>
            <a:r>
              <a:rPr lang="en-US" dirty="0">
                <a:solidFill>
                  <a:srgbClr val="0D6381"/>
                </a:solidFill>
                <a:latin typeface="Source Sans Pro" panose="020B0503030403020204" pitchFamily="34" charset="0"/>
                <a:ea typeface="Source Sans Pro" panose="020B0503030403020204" pitchFamily="34" charset="0"/>
              </a:rPr>
              <a:t>Want to receive the latest information about SBA programs from your local SBA District Office? </a:t>
            </a:r>
          </a:p>
          <a:p>
            <a:pPr marL="0" marR="0" algn="ctr">
              <a:spcBef>
                <a:spcPts val="0"/>
              </a:spcBef>
              <a:spcAft>
                <a:spcPts val="0"/>
              </a:spcAft>
            </a:pPr>
            <a:r>
              <a:rPr lang="en-US" b="1" dirty="0">
                <a:solidFill>
                  <a:srgbClr val="00B0F0"/>
                </a:solidFill>
                <a:latin typeface="Source Sans Pro" panose="020B0503030403020204" pitchFamily="34" charset="0"/>
                <a:ea typeface="Source Sans Pro" panose="020B0503030403020204" pitchFamily="34" charset="0"/>
                <a:hlinkClick r:id="rId9"/>
              </a:rPr>
              <a:t>https://www.sba.gov/local-assistance</a:t>
            </a:r>
            <a:endParaRPr lang="en-US" dirty="0">
              <a:solidFill>
                <a:srgbClr val="0D6381"/>
              </a:solidFill>
              <a:latin typeface="Source Sans Pro" panose="020B0503030403020204" pitchFamily="34" charset="0"/>
              <a:ea typeface="Source Sans Pro" panose="020B0503030403020204" pitchFamily="34" charset="0"/>
            </a:endParaRPr>
          </a:p>
          <a:p>
            <a:pPr lvl="2" algn="ctr">
              <a:spcBef>
                <a:spcPts val="0"/>
              </a:spcBef>
              <a:spcAft>
                <a:spcPts val="0"/>
              </a:spcAft>
            </a:pPr>
            <a:r>
              <a:rPr lang="en-US" b="1" dirty="0">
                <a:solidFill>
                  <a:srgbClr val="00B0F0"/>
                </a:solidFill>
                <a:latin typeface="Source Sans Pro" panose="020B0503030403020204" pitchFamily="34" charset="0"/>
                <a:ea typeface="Source Sans Pro" panose="020B0503030403020204" pitchFamily="34" charset="0"/>
              </a:rPr>
              <a:t>Click on the link on your state SBA page to sign up for the newsletter</a:t>
            </a:r>
          </a:p>
          <a:p>
            <a:pPr marL="0" marR="0" algn="just">
              <a:spcBef>
                <a:spcPts val="0"/>
              </a:spcBef>
              <a:spcAft>
                <a:spcPts val="0"/>
              </a:spcAft>
            </a:pPr>
            <a:endParaRPr lang="en-US" b="1" dirty="0">
              <a:solidFill>
                <a:srgbClr val="00B0F0"/>
              </a:solidFill>
              <a:latin typeface="Source Sans Pro" panose="020B0503030403020204" pitchFamily="34" charset="0"/>
              <a:ea typeface="Source Sans Pro" panose="020B0503030403020204" pitchFamily="34" charset="0"/>
            </a:endParaRPr>
          </a:p>
          <a:p>
            <a:pPr marL="0" indent="0">
              <a:buNone/>
            </a:pPr>
            <a:r>
              <a:rPr lang="en-US" b="1" u="sng" dirty="0">
                <a:solidFill>
                  <a:srgbClr val="0D6381"/>
                </a:solidFill>
                <a:latin typeface="Source Sans Pro" panose="020B0503030403020204" pitchFamily="34" charset="0"/>
                <a:ea typeface="Source Sans Pro" panose="020B0503030403020204" pitchFamily="34" charset="0"/>
              </a:rPr>
              <a:t>Or contact us!</a:t>
            </a:r>
          </a:p>
          <a:p>
            <a:pPr marL="0" indent="0">
              <a:buNone/>
            </a:pPr>
            <a:r>
              <a:rPr lang="en-US" b="1" u="sng" dirty="0">
                <a:solidFill>
                  <a:srgbClr val="0D6381"/>
                </a:solidFill>
                <a:latin typeface="Source Sans Pro" panose="020B0503030403020204" pitchFamily="34" charset="0"/>
                <a:ea typeface="Source Sans Pro" panose="020B0503030403020204" pitchFamily="34" charset="0"/>
                <a:hlinkClick r:id="rId10"/>
              </a:rPr>
              <a:t>Darcy.carter@sba.gov</a:t>
            </a:r>
            <a:r>
              <a:rPr lang="en-US" b="1" u="sng" dirty="0">
                <a:solidFill>
                  <a:srgbClr val="0D6381"/>
                </a:solidFill>
                <a:latin typeface="Source Sans Pro" panose="020B0503030403020204" pitchFamily="34" charset="0"/>
                <a:ea typeface="Source Sans Pro" panose="020B0503030403020204" pitchFamily="34" charset="0"/>
              </a:rPr>
              <a:t> or Susan.mazza@sba.gov</a:t>
            </a:r>
            <a:endParaRPr lang="en-US" dirty="0">
              <a:latin typeface="Times New Roman" panose="02020603050405020304" pitchFamily="18" charset="0"/>
              <a:ea typeface="Times New Roman" panose="02020603050405020304" pitchFamily="18" charset="0"/>
            </a:endParaRPr>
          </a:p>
        </p:txBody>
      </p:sp>
      <p:sp>
        <p:nvSpPr>
          <p:cNvPr id="8" name="Title 1">
            <a:extLst>
              <a:ext uri="{FF2B5EF4-FFF2-40B4-BE49-F238E27FC236}">
                <a16:creationId xmlns:a16="http://schemas.microsoft.com/office/drawing/2014/main" id="{59477CAE-217D-4352-876A-683B2FBD90CE}"/>
              </a:ext>
            </a:extLst>
          </p:cNvPr>
          <p:cNvSpPr>
            <a:spLocks noGrp="1"/>
          </p:cNvSpPr>
          <p:nvPr>
            <p:ph type="title"/>
          </p:nvPr>
        </p:nvSpPr>
        <p:spPr>
          <a:xfrm>
            <a:off x="190500" y="283328"/>
            <a:ext cx="8343900" cy="402472"/>
          </a:xfrm>
        </p:spPr>
        <p:txBody>
          <a:bodyPr>
            <a:normAutofit fontScale="90000"/>
          </a:bodyPr>
          <a:lstStyle/>
          <a:p>
            <a:r>
              <a:rPr lang="en-US" sz="2400" dirty="0">
                <a:solidFill>
                  <a:schemeClr val="bg2">
                    <a:lumMod val="75000"/>
                  </a:schemeClr>
                </a:solidFill>
              </a:rPr>
              <a:t>Free Confidential Business Advising from SBA Partners</a:t>
            </a:r>
          </a:p>
        </p:txBody>
      </p:sp>
    </p:spTree>
    <p:extLst>
      <p:ext uri="{BB962C8B-B14F-4D97-AF65-F5344CB8AC3E}">
        <p14:creationId xmlns:p14="http://schemas.microsoft.com/office/powerpoint/2010/main" val="2889063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B1D701D-18A4-490D-9D6E-2C73C8113F71}"/>
              </a:ext>
            </a:extLst>
          </p:cNvPr>
          <p:cNvSpPr>
            <a:spLocks noGrp="1"/>
          </p:cNvSpPr>
          <p:nvPr>
            <p:ph type="sldNum" sz="quarter" idx="12"/>
          </p:nvPr>
        </p:nvSpPr>
        <p:spPr/>
        <p:txBody>
          <a:bodyPr/>
          <a:lstStyle/>
          <a:p>
            <a:pPr defTabSz="685800"/>
            <a:fld id="{B75D8CDD-C475-4C3E-9EEC-6453CECA70C8}" type="slidenum">
              <a:rPr lang="en-US">
                <a:solidFill>
                  <a:srgbClr val="1B1E29">
                    <a:tint val="75000"/>
                  </a:srgbClr>
                </a:solidFill>
              </a:rPr>
              <a:pPr defTabSz="685800"/>
              <a:t>24</a:t>
            </a:fld>
            <a:endParaRPr lang="en-US">
              <a:solidFill>
                <a:srgbClr val="1B1E29">
                  <a:tint val="75000"/>
                </a:srgbClr>
              </a:solidFill>
            </a:endParaRPr>
          </a:p>
        </p:txBody>
      </p:sp>
      <p:pic>
        <p:nvPicPr>
          <p:cNvPr id="5" name="Picture 3" descr="C:\Users\RWCARPEN\AppData\Local\Microsoft\Windows\Temporary Internet Files\Content.IE5\K55JKJ38\three_questions_small_business_health_insuarnce[1].jpg">
            <a:extLst>
              <a:ext uri="{FF2B5EF4-FFF2-40B4-BE49-F238E27FC236}">
                <a16:creationId xmlns:a16="http://schemas.microsoft.com/office/drawing/2014/main" id="{0C38D5C2-CEA5-466A-853E-ED98362CF93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94855" y="2481829"/>
            <a:ext cx="3554291" cy="3021146"/>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a:extLst>
              <a:ext uri="{FF2B5EF4-FFF2-40B4-BE49-F238E27FC236}">
                <a16:creationId xmlns:a16="http://schemas.microsoft.com/office/drawing/2014/main" id="{17DE40E0-5BDC-46A6-B046-21F0AA461792}"/>
              </a:ext>
            </a:extLst>
          </p:cNvPr>
          <p:cNvSpPr txBox="1"/>
          <p:nvPr/>
        </p:nvSpPr>
        <p:spPr>
          <a:xfrm>
            <a:off x="2954851" y="1558959"/>
            <a:ext cx="3224579" cy="646331"/>
          </a:xfrm>
          <a:prstGeom prst="rect">
            <a:avLst/>
          </a:prstGeom>
          <a:noFill/>
        </p:spPr>
        <p:txBody>
          <a:bodyPr wrap="square" rtlCol="0">
            <a:spAutoFit/>
          </a:bodyPr>
          <a:lstStyle/>
          <a:p>
            <a:pPr algn="ctr" defTabSz="685800"/>
            <a:r>
              <a:rPr lang="en-US" sz="3600" b="1" dirty="0">
                <a:solidFill>
                  <a:srgbClr val="193B63"/>
                </a:solidFill>
                <a:latin typeface="Calibri" panose="020F0502020204030204"/>
              </a:rPr>
              <a:t>Questions?</a:t>
            </a:r>
          </a:p>
        </p:txBody>
      </p:sp>
    </p:spTree>
    <p:extLst>
      <p:ext uri="{BB962C8B-B14F-4D97-AF65-F5344CB8AC3E}">
        <p14:creationId xmlns:p14="http://schemas.microsoft.com/office/powerpoint/2010/main" val="173170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24DCF-C3DC-4EE0-A34F-FED17FD34B64}"/>
              </a:ext>
            </a:extLst>
          </p:cNvPr>
          <p:cNvSpPr>
            <a:spLocks noGrp="1"/>
          </p:cNvSpPr>
          <p:nvPr>
            <p:ph type="title"/>
          </p:nvPr>
        </p:nvSpPr>
        <p:spPr/>
        <p:txBody>
          <a:bodyPr/>
          <a:lstStyle/>
          <a:p>
            <a:r>
              <a:rPr lang="en-US" dirty="0"/>
              <a:t>Benefits of the SBA PPP Program</a:t>
            </a:r>
          </a:p>
        </p:txBody>
      </p:sp>
      <p:sp>
        <p:nvSpPr>
          <p:cNvPr id="3" name="Content Placeholder 2">
            <a:extLst>
              <a:ext uri="{FF2B5EF4-FFF2-40B4-BE49-F238E27FC236}">
                <a16:creationId xmlns:a16="http://schemas.microsoft.com/office/drawing/2014/main" id="{2910F555-3147-40E5-9AB0-46D98F68E70D}"/>
              </a:ext>
            </a:extLst>
          </p:cNvPr>
          <p:cNvSpPr>
            <a:spLocks noGrp="1"/>
          </p:cNvSpPr>
          <p:nvPr>
            <p:ph idx="1"/>
          </p:nvPr>
        </p:nvSpPr>
        <p:spPr>
          <a:xfrm>
            <a:off x="664143" y="1585748"/>
            <a:ext cx="7886700" cy="4446510"/>
          </a:xfrm>
        </p:spPr>
        <p:txBody>
          <a:bodyPr>
            <a:normAutofit fontScale="92500" lnSpcReduction="10000"/>
          </a:bodyPr>
          <a:lstStyle/>
          <a:p>
            <a:pPr defTabSz="685800"/>
            <a:endParaRPr lang="en-US" sz="2400" dirty="0">
              <a:solidFill>
                <a:prstClr val="black"/>
              </a:solidFill>
              <a:latin typeface="Calibri" panose="020F0502020204030204"/>
            </a:endParaRPr>
          </a:p>
          <a:p>
            <a:pPr defTabSz="685800"/>
            <a:r>
              <a:rPr lang="en-US" sz="2400" dirty="0">
                <a:solidFill>
                  <a:schemeClr val="tx2"/>
                </a:solidFill>
                <a:latin typeface="Source Sans Pro" panose="020B0503030403020204" pitchFamily="34" charset="0"/>
                <a:ea typeface="Source Sans Pro" panose="020B0503030403020204" pitchFamily="34" charset="0"/>
              </a:rPr>
              <a:t>The Paycheck Protection Program was designed to provide a direct incentive for small businesses to keep their employees on the payroll. </a:t>
            </a:r>
          </a:p>
          <a:p>
            <a:pPr defTabSz="685800"/>
            <a:endParaRPr lang="en-US" sz="2400" dirty="0">
              <a:solidFill>
                <a:schemeClr val="tx2"/>
              </a:solidFill>
              <a:latin typeface="Source Sans Pro" panose="020B0503030403020204" pitchFamily="34" charset="0"/>
              <a:ea typeface="Source Sans Pro" panose="020B0503030403020204" pitchFamily="34" charset="0"/>
            </a:endParaRPr>
          </a:p>
          <a:p>
            <a:pPr defTabSz="685800"/>
            <a:r>
              <a:rPr lang="en-US" sz="2400" dirty="0">
                <a:solidFill>
                  <a:srgbClr val="002060"/>
                </a:solidFill>
                <a:latin typeface="Source Sans Pro" panose="020B0503030403020204" pitchFamily="34" charset="0"/>
                <a:ea typeface="Source Sans Pro" panose="020B0503030403020204" pitchFamily="34" charset="0"/>
              </a:rPr>
              <a:t>SBA may forgive all or a portion of your PPP loan if the same number of employees are kept on or rehired during the covered period of eight or 24 weeks and the money is used for eligible payroll, rent, mortgage interest, or utilities expenses.</a:t>
            </a:r>
          </a:p>
          <a:p>
            <a:pPr defTabSz="685800"/>
            <a:endParaRPr lang="en-US" sz="2400" dirty="0">
              <a:solidFill>
                <a:srgbClr val="002060"/>
              </a:solidFill>
              <a:latin typeface="Source Sans Pro" panose="020B0503030403020204" pitchFamily="34" charset="0"/>
              <a:ea typeface="Source Sans Pro" panose="020B0503030403020204" pitchFamily="34" charset="0"/>
            </a:endParaRPr>
          </a:p>
          <a:p>
            <a:pPr defTabSz="685800"/>
            <a:r>
              <a:rPr lang="en-US" sz="2400" dirty="0">
                <a:solidFill>
                  <a:srgbClr val="002060"/>
                </a:solidFill>
                <a:latin typeface="Source Sans Pro" panose="020B0503030403020204" pitchFamily="34" charset="0"/>
                <a:ea typeface="Source Sans Pro" panose="020B0503030403020204" pitchFamily="34" charset="0"/>
              </a:rPr>
              <a:t>There are “safe harbors” such as not bringing everyone back due to COVID-19 restrictions, employees are rejecting good faith offers to rehire, and restoring the number of employees or wage levels by December 31.</a:t>
            </a:r>
            <a:endParaRPr lang="en-US" dirty="0">
              <a:latin typeface="Source Sans Pro" panose="020B0503030403020204" pitchFamily="34" charset="0"/>
              <a:ea typeface="Source Sans Pro" panose="020B0503030403020204" pitchFamily="34" charset="0"/>
            </a:endParaRPr>
          </a:p>
        </p:txBody>
      </p:sp>
      <p:sp>
        <p:nvSpPr>
          <p:cNvPr id="4" name="Footer Placeholder 3">
            <a:extLst>
              <a:ext uri="{FF2B5EF4-FFF2-40B4-BE49-F238E27FC236}">
                <a16:creationId xmlns:a16="http://schemas.microsoft.com/office/drawing/2014/main" id="{FB6C50DE-29B8-441F-9A92-770B04F4F6A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ACDE106-C3C7-4532-8358-C98E958E415C}"/>
              </a:ext>
            </a:extLst>
          </p:cNvPr>
          <p:cNvSpPr>
            <a:spLocks noGrp="1"/>
          </p:cNvSpPr>
          <p:nvPr>
            <p:ph type="sldNum" sz="quarter" idx="12"/>
          </p:nvPr>
        </p:nvSpPr>
        <p:spPr/>
        <p:txBody>
          <a:bodyPr/>
          <a:lstStyle/>
          <a:p>
            <a:fld id="{71A14D94-EA6D-4964-92BE-3D7D358FD7CC}" type="slidenum">
              <a:rPr lang="en-US" altLang="en-US" smtClean="0"/>
              <a:pPr/>
              <a:t>3</a:t>
            </a:fld>
            <a:endParaRPr lang="en-US" altLang="en-US" dirty="0"/>
          </a:p>
        </p:txBody>
      </p:sp>
      <p:pic>
        <p:nvPicPr>
          <p:cNvPr id="9" name="Picture 8">
            <a:extLst>
              <a:ext uri="{FF2B5EF4-FFF2-40B4-BE49-F238E27FC236}">
                <a16:creationId xmlns:a16="http://schemas.microsoft.com/office/drawing/2014/main" id="{566C7632-A78B-4929-AC5B-0CC0857A2900}"/>
              </a:ext>
            </a:extLst>
          </p:cNvPr>
          <p:cNvPicPr>
            <a:picLocks noChangeAspect="1"/>
          </p:cNvPicPr>
          <p:nvPr/>
        </p:nvPicPr>
        <p:blipFill>
          <a:blip r:embed="rId2"/>
          <a:stretch>
            <a:fillRect/>
          </a:stretch>
        </p:blipFill>
        <p:spPr>
          <a:xfrm>
            <a:off x="6911602" y="825742"/>
            <a:ext cx="2060627" cy="1024217"/>
          </a:xfrm>
          <a:prstGeom prst="rect">
            <a:avLst/>
          </a:prstGeom>
        </p:spPr>
      </p:pic>
    </p:spTree>
    <p:extLst>
      <p:ext uri="{BB962C8B-B14F-4D97-AF65-F5344CB8AC3E}">
        <p14:creationId xmlns:p14="http://schemas.microsoft.com/office/powerpoint/2010/main" val="1715245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C95EB-4C6D-449F-B732-7646D84E27DE}"/>
              </a:ext>
            </a:extLst>
          </p:cNvPr>
          <p:cNvSpPr>
            <a:spLocks noGrp="1"/>
          </p:cNvSpPr>
          <p:nvPr>
            <p:ph type="title"/>
          </p:nvPr>
        </p:nvSpPr>
        <p:spPr>
          <a:xfrm>
            <a:off x="628650" y="367025"/>
            <a:ext cx="7886700" cy="547375"/>
          </a:xfrm>
        </p:spPr>
        <p:txBody>
          <a:bodyPr>
            <a:normAutofit fontScale="90000"/>
          </a:bodyPr>
          <a:lstStyle/>
          <a:p>
            <a:r>
              <a:rPr lang="en-US" dirty="0"/>
              <a:t>Paycheck Protection Program (PPP)</a:t>
            </a:r>
            <a:br>
              <a:rPr lang="en-US" b="0" dirty="0">
                <a:highlight>
                  <a:srgbClr val="FFFF00"/>
                </a:highlight>
              </a:rPr>
            </a:br>
            <a:br>
              <a:rPr lang="en-US" b="0" dirty="0">
                <a:highlight>
                  <a:srgbClr val="FFFF00"/>
                </a:highlight>
              </a:rPr>
            </a:br>
            <a:endParaRPr lang="en-US" dirty="0">
              <a:highlight>
                <a:srgbClr val="FFFF00"/>
              </a:highlight>
            </a:endParaRPr>
          </a:p>
        </p:txBody>
      </p:sp>
      <p:sp>
        <p:nvSpPr>
          <p:cNvPr id="3" name="Content Placeholder 2">
            <a:extLst>
              <a:ext uri="{FF2B5EF4-FFF2-40B4-BE49-F238E27FC236}">
                <a16:creationId xmlns:a16="http://schemas.microsoft.com/office/drawing/2014/main" id="{8A0BDB9C-C935-45C6-974F-3B77B5B59700}"/>
              </a:ext>
            </a:extLst>
          </p:cNvPr>
          <p:cNvSpPr>
            <a:spLocks noGrp="1"/>
          </p:cNvSpPr>
          <p:nvPr>
            <p:ph idx="1"/>
          </p:nvPr>
        </p:nvSpPr>
        <p:spPr>
          <a:xfrm>
            <a:off x="304800" y="1143000"/>
            <a:ext cx="8458200" cy="5051307"/>
          </a:xfrm>
        </p:spPr>
        <p:txBody>
          <a:bodyPr vert="horz" lIns="91440" tIns="45720" rIns="91440" bIns="45720" rtlCol="0" anchor="t">
            <a:normAutofit/>
          </a:bodyPr>
          <a:lstStyle/>
          <a:p>
            <a:pPr marL="0" indent="0">
              <a:buNone/>
            </a:pPr>
            <a:endParaRPr lang="en-US" b="1" dirty="0">
              <a:solidFill>
                <a:srgbClr val="0D6381"/>
              </a:solidFill>
            </a:endParaRPr>
          </a:p>
          <a:p>
            <a:pPr marL="0" indent="0">
              <a:buNone/>
            </a:pPr>
            <a:r>
              <a:rPr lang="en-US" sz="2800" b="1" dirty="0">
                <a:solidFill>
                  <a:srgbClr val="0D6381"/>
                </a:solidFill>
              </a:rPr>
              <a:t>Status of PPP Loan program:</a:t>
            </a:r>
          </a:p>
          <a:p>
            <a:pPr marL="0" indent="0">
              <a:buNone/>
            </a:pPr>
            <a:endParaRPr lang="en-US" sz="900" b="1" dirty="0">
              <a:solidFill>
                <a:srgbClr val="0D6381"/>
              </a:solidFill>
            </a:endParaRPr>
          </a:p>
          <a:p>
            <a:pPr marL="170815" indent="-170815"/>
            <a:r>
              <a:rPr lang="en-US" sz="2400" b="1" dirty="0">
                <a:solidFill>
                  <a:srgbClr val="0D6381"/>
                </a:solidFill>
                <a:latin typeface="Source Sans Pro"/>
                <a:ea typeface="Source Sans Pro"/>
              </a:rPr>
              <a:t>Funding remains available</a:t>
            </a:r>
            <a:r>
              <a:rPr lang="en-US" sz="2400" dirty="0">
                <a:solidFill>
                  <a:srgbClr val="0D6381"/>
                </a:solidFill>
                <a:latin typeface="Source Sans Pro"/>
                <a:ea typeface="Source Sans Pro"/>
              </a:rPr>
              <a:t>.  We encourage small businesses to apply thru a PPP lender (banks, credit unions, VEDA, some Fintech lenders)</a:t>
            </a:r>
          </a:p>
          <a:p>
            <a:pPr marL="170815" indent="-170815"/>
            <a:r>
              <a:rPr lang="en-US" sz="2400" dirty="0">
                <a:solidFill>
                  <a:srgbClr val="0D6381"/>
                </a:solidFill>
                <a:latin typeface="Source Sans Pro"/>
                <a:ea typeface="Source Sans Pro"/>
              </a:rPr>
              <a:t>PPP application deadline is</a:t>
            </a:r>
            <a:r>
              <a:rPr lang="en-US" sz="2400" i="1" dirty="0">
                <a:solidFill>
                  <a:srgbClr val="0D6381"/>
                </a:solidFill>
                <a:latin typeface="Source Sans Pro"/>
                <a:ea typeface="Source Sans Pro"/>
              </a:rPr>
              <a:t> </a:t>
            </a:r>
            <a:r>
              <a:rPr lang="en-US" sz="2400" dirty="0">
                <a:solidFill>
                  <a:srgbClr val="0D6381"/>
                </a:solidFill>
                <a:highlight>
                  <a:srgbClr val="FFFF00"/>
                </a:highlight>
                <a:latin typeface="Source Sans Pro"/>
                <a:ea typeface="Source Sans Pro"/>
              </a:rPr>
              <a:t>August 8th</a:t>
            </a:r>
            <a:r>
              <a:rPr lang="en-US" sz="2400" dirty="0">
                <a:solidFill>
                  <a:srgbClr val="0D6381"/>
                </a:solidFill>
                <a:latin typeface="Source Sans Pro"/>
                <a:ea typeface="Source Sans Pro"/>
              </a:rPr>
              <a:t>. PPP must be approved and funded before midnight 8/8.  We recommend  you apply asap as lenders may stop accepting new applications in order to process all applications before the deadline.</a:t>
            </a:r>
            <a:endParaRPr lang="en-US" sz="2400" dirty="0">
              <a:solidFill>
                <a:srgbClr val="0D6381"/>
              </a:solidFill>
            </a:endParaRPr>
          </a:p>
          <a:p>
            <a:pPr marL="170815" indent="-170815"/>
            <a:r>
              <a:rPr lang="en-US" sz="2400" dirty="0">
                <a:solidFill>
                  <a:srgbClr val="0D6381"/>
                </a:solidFill>
              </a:rPr>
              <a:t>Application form, FAQ’s and regulations are available on the Treasury website </a:t>
            </a:r>
            <a:r>
              <a:rPr lang="en-US" sz="2400" dirty="0">
                <a:solidFill>
                  <a:srgbClr val="0D6381"/>
                </a:solidFill>
                <a:hlinkClick r:id="rId2"/>
              </a:rPr>
              <a:t>www.treasury.gov/cares</a:t>
            </a:r>
            <a:endParaRPr lang="en-US" sz="2400" dirty="0">
              <a:solidFill>
                <a:srgbClr val="0D6381"/>
              </a:solidFill>
            </a:endParaRPr>
          </a:p>
          <a:p>
            <a:pPr marL="170815" indent="-170815"/>
            <a:endParaRPr lang="en-US" sz="2000" dirty="0">
              <a:solidFill>
                <a:srgbClr val="0D6381"/>
              </a:solidFill>
            </a:endParaRPr>
          </a:p>
          <a:p>
            <a:pPr marL="0" indent="0">
              <a:buNone/>
            </a:pPr>
            <a:endParaRPr lang="en-US" sz="2000" dirty="0">
              <a:solidFill>
                <a:srgbClr val="0D6381"/>
              </a:solidFill>
            </a:endParaRPr>
          </a:p>
          <a:p>
            <a:pPr marL="170815" indent="-170815"/>
            <a:endParaRPr lang="en-US" dirty="0">
              <a:solidFill>
                <a:schemeClr val="bg2">
                  <a:lumMod val="75000"/>
                </a:schemeClr>
              </a:solidFill>
            </a:endParaRPr>
          </a:p>
        </p:txBody>
      </p:sp>
      <p:sp>
        <p:nvSpPr>
          <p:cNvPr id="5" name="Slide Number Placeholder 4">
            <a:extLst>
              <a:ext uri="{FF2B5EF4-FFF2-40B4-BE49-F238E27FC236}">
                <a16:creationId xmlns:a16="http://schemas.microsoft.com/office/drawing/2014/main" id="{3F4BBC60-5D85-44A8-8C63-5B77D4E8668C}"/>
              </a:ext>
            </a:extLst>
          </p:cNvPr>
          <p:cNvSpPr>
            <a:spLocks noGrp="1"/>
          </p:cNvSpPr>
          <p:nvPr>
            <p:ph type="sldNum" sz="quarter" idx="12"/>
          </p:nvPr>
        </p:nvSpPr>
        <p:spPr/>
        <p:txBody>
          <a:bodyPr/>
          <a:lstStyle/>
          <a:p>
            <a:fld id="{71A14D94-EA6D-4964-92BE-3D7D358FD7CC}" type="slidenum">
              <a:rPr lang="en-US" altLang="en-US" smtClean="0"/>
              <a:pPr/>
              <a:t>4</a:t>
            </a:fld>
            <a:endParaRPr lang="en-US" altLang="en-US" dirty="0"/>
          </a:p>
        </p:txBody>
      </p:sp>
      <p:pic>
        <p:nvPicPr>
          <p:cNvPr id="4" name="Picture 4" descr="Image of shield with money in it.">
            <a:extLst>
              <a:ext uri="{FF2B5EF4-FFF2-40B4-BE49-F238E27FC236}">
                <a16:creationId xmlns:a16="http://schemas.microsoft.com/office/drawing/2014/main" id="{C0739884-2CFC-41BE-81B1-4C86EF70F2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1086" y="1065960"/>
            <a:ext cx="2057401" cy="10269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681543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B28C6-1AFF-4344-8CCD-171216A8E549}"/>
              </a:ext>
            </a:extLst>
          </p:cNvPr>
          <p:cNvSpPr>
            <a:spLocks noGrp="1"/>
          </p:cNvSpPr>
          <p:nvPr>
            <p:ph type="title"/>
          </p:nvPr>
        </p:nvSpPr>
        <p:spPr/>
        <p:txBody>
          <a:bodyPr/>
          <a:lstStyle/>
          <a:p>
            <a:r>
              <a:rPr lang="en-US" dirty="0"/>
              <a:t>PPP not your typical loan</a:t>
            </a:r>
          </a:p>
        </p:txBody>
      </p:sp>
      <p:sp>
        <p:nvSpPr>
          <p:cNvPr id="3" name="Content Placeholder 2">
            <a:extLst>
              <a:ext uri="{FF2B5EF4-FFF2-40B4-BE49-F238E27FC236}">
                <a16:creationId xmlns:a16="http://schemas.microsoft.com/office/drawing/2014/main" id="{8DBD8F9F-4471-4898-9E39-16D8957278DD}"/>
              </a:ext>
            </a:extLst>
          </p:cNvPr>
          <p:cNvSpPr>
            <a:spLocks noGrp="1"/>
          </p:cNvSpPr>
          <p:nvPr>
            <p:ph idx="1"/>
          </p:nvPr>
        </p:nvSpPr>
        <p:spPr/>
        <p:txBody>
          <a:bodyPr>
            <a:normAutofit/>
          </a:bodyPr>
          <a:lstStyle/>
          <a:p>
            <a:r>
              <a:rPr lang="en-US" sz="2400" dirty="0">
                <a:solidFill>
                  <a:srgbClr val="0D6381"/>
                </a:solidFill>
              </a:rPr>
              <a:t>The maximum loan amount (max. $10 million) is determined by “Average Monthly Payroll costs” during a certain period (generally 2019), multiplied by 2.5.</a:t>
            </a:r>
          </a:p>
          <a:p>
            <a:endParaRPr lang="en-US" sz="2400" dirty="0">
              <a:solidFill>
                <a:srgbClr val="0D6381"/>
              </a:solidFill>
            </a:endParaRPr>
          </a:p>
          <a:p>
            <a:r>
              <a:rPr lang="en-US" sz="2400" dirty="0">
                <a:solidFill>
                  <a:srgbClr val="0D6381"/>
                </a:solidFill>
              </a:rPr>
              <a:t>100% of loan amount MAY be forgivable</a:t>
            </a:r>
          </a:p>
          <a:p>
            <a:endParaRPr lang="en-US" sz="2400" dirty="0">
              <a:solidFill>
                <a:srgbClr val="0D6381"/>
              </a:solidFill>
            </a:endParaRPr>
          </a:p>
          <a:p>
            <a:r>
              <a:rPr lang="en-US" sz="2400" dirty="0">
                <a:solidFill>
                  <a:srgbClr val="0D6381"/>
                </a:solidFill>
              </a:rPr>
              <a:t>No collateral, no personal guarantees</a:t>
            </a:r>
          </a:p>
          <a:p>
            <a:endParaRPr lang="en-US" sz="2400" dirty="0">
              <a:solidFill>
                <a:srgbClr val="0D6381"/>
              </a:solidFill>
            </a:endParaRPr>
          </a:p>
          <a:p>
            <a:r>
              <a:rPr lang="en-US" sz="2400" dirty="0">
                <a:solidFill>
                  <a:srgbClr val="0D6381"/>
                </a:solidFill>
              </a:rPr>
              <a:t>Money is only to be used for payroll costs (at least 60%) and some eligible non-payroll costs  (no more than 40%)</a:t>
            </a:r>
          </a:p>
          <a:p>
            <a:pPr marL="0" indent="0">
              <a:buNone/>
            </a:pPr>
            <a:endParaRPr lang="en-US" sz="2400" dirty="0">
              <a:solidFill>
                <a:srgbClr val="0D6381"/>
              </a:solidFill>
            </a:endParaRPr>
          </a:p>
          <a:p>
            <a:endParaRPr lang="en-US" sz="2400" b="1" dirty="0">
              <a:solidFill>
                <a:srgbClr val="0D6381"/>
              </a:solidFill>
            </a:endParaRPr>
          </a:p>
          <a:p>
            <a:endParaRPr lang="en-US" sz="2400" b="1" dirty="0">
              <a:solidFill>
                <a:srgbClr val="0D6381"/>
              </a:solidFill>
            </a:endParaRPr>
          </a:p>
          <a:p>
            <a:endParaRPr lang="en-US" sz="2400" b="1" dirty="0">
              <a:solidFill>
                <a:srgbClr val="0D6381"/>
              </a:solidFill>
            </a:endParaRPr>
          </a:p>
          <a:p>
            <a:endParaRPr lang="en-US" sz="2400" b="1" dirty="0">
              <a:solidFill>
                <a:srgbClr val="0D6381"/>
              </a:solidFill>
            </a:endParaRPr>
          </a:p>
          <a:p>
            <a:endParaRPr lang="en-US" dirty="0"/>
          </a:p>
        </p:txBody>
      </p:sp>
      <p:sp>
        <p:nvSpPr>
          <p:cNvPr id="4" name="Footer Placeholder 3">
            <a:extLst>
              <a:ext uri="{FF2B5EF4-FFF2-40B4-BE49-F238E27FC236}">
                <a16:creationId xmlns:a16="http://schemas.microsoft.com/office/drawing/2014/main" id="{DC46CD1E-2F36-4C6D-9505-E6A5E423056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AFCA51E-48A3-4AE6-9D42-51B53C0F9FEE}"/>
              </a:ext>
            </a:extLst>
          </p:cNvPr>
          <p:cNvSpPr>
            <a:spLocks noGrp="1"/>
          </p:cNvSpPr>
          <p:nvPr>
            <p:ph type="sldNum" sz="quarter" idx="12"/>
          </p:nvPr>
        </p:nvSpPr>
        <p:spPr/>
        <p:txBody>
          <a:bodyPr/>
          <a:lstStyle/>
          <a:p>
            <a:fld id="{71A14D94-EA6D-4964-92BE-3D7D358FD7CC}" type="slidenum">
              <a:rPr lang="en-US" altLang="en-US" smtClean="0"/>
              <a:pPr/>
              <a:t>5</a:t>
            </a:fld>
            <a:endParaRPr lang="en-US" altLang="en-US" dirty="0"/>
          </a:p>
        </p:txBody>
      </p:sp>
      <p:pic>
        <p:nvPicPr>
          <p:cNvPr id="7" name="Picture 6">
            <a:extLst>
              <a:ext uri="{FF2B5EF4-FFF2-40B4-BE49-F238E27FC236}">
                <a16:creationId xmlns:a16="http://schemas.microsoft.com/office/drawing/2014/main" id="{F3BA44D3-78C7-4D24-8C5E-6639380B8455}"/>
              </a:ext>
            </a:extLst>
          </p:cNvPr>
          <p:cNvPicPr>
            <a:picLocks noChangeAspect="1"/>
          </p:cNvPicPr>
          <p:nvPr/>
        </p:nvPicPr>
        <p:blipFill>
          <a:blip r:embed="rId2"/>
          <a:stretch>
            <a:fillRect/>
          </a:stretch>
        </p:blipFill>
        <p:spPr>
          <a:xfrm>
            <a:off x="6872027" y="583871"/>
            <a:ext cx="2060627" cy="1024217"/>
          </a:xfrm>
          <a:prstGeom prst="rect">
            <a:avLst/>
          </a:prstGeom>
        </p:spPr>
      </p:pic>
    </p:spTree>
    <p:extLst>
      <p:ext uri="{BB962C8B-B14F-4D97-AF65-F5344CB8AC3E}">
        <p14:creationId xmlns:p14="http://schemas.microsoft.com/office/powerpoint/2010/main" val="555787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E75D6-0A37-427C-9F33-8A8495745F3E}"/>
              </a:ext>
            </a:extLst>
          </p:cNvPr>
          <p:cNvSpPr>
            <a:spLocks noGrp="1"/>
          </p:cNvSpPr>
          <p:nvPr>
            <p:ph type="title"/>
          </p:nvPr>
        </p:nvSpPr>
        <p:spPr/>
        <p:txBody>
          <a:bodyPr/>
          <a:lstStyle/>
          <a:p>
            <a:r>
              <a:rPr lang="en-US" dirty="0"/>
              <a:t>Will the PPP pay my salary as sole proprietor?</a:t>
            </a:r>
          </a:p>
        </p:txBody>
      </p:sp>
      <p:sp>
        <p:nvSpPr>
          <p:cNvPr id="3" name="Content Placeholder 2">
            <a:extLst>
              <a:ext uri="{FF2B5EF4-FFF2-40B4-BE49-F238E27FC236}">
                <a16:creationId xmlns:a16="http://schemas.microsoft.com/office/drawing/2014/main" id="{E2BBFEC2-8935-4431-9B17-F7F19977C94F}"/>
              </a:ext>
            </a:extLst>
          </p:cNvPr>
          <p:cNvSpPr>
            <a:spLocks noGrp="1"/>
          </p:cNvSpPr>
          <p:nvPr>
            <p:ph idx="1"/>
          </p:nvPr>
        </p:nvSpPr>
        <p:spPr/>
        <p:txBody>
          <a:bodyPr>
            <a:normAutofit lnSpcReduction="10000"/>
          </a:bodyPr>
          <a:lstStyle/>
          <a:p>
            <a:r>
              <a:rPr lang="en-US" sz="2000" dirty="0">
                <a:solidFill>
                  <a:srgbClr val="0D6381"/>
                </a:solidFill>
              </a:rPr>
              <a:t>The PPP loan amount is determined by the 2019 monthly average payroll x 2.5. For Sole proprietors or Owner employees, their compensation amount will be 2.5 x  equivalent 2019 monthly compensation capped at $15,384 for an 8-week covered payroll period or $20,833 for a 24-week covered period (Cap is due to $100,000 maximum cash compensation which is prorated as appropriate)</a:t>
            </a:r>
          </a:p>
          <a:p>
            <a:endParaRPr lang="en-US" sz="2000" dirty="0">
              <a:solidFill>
                <a:srgbClr val="0D6381"/>
              </a:solidFill>
            </a:endParaRPr>
          </a:p>
          <a:p>
            <a:r>
              <a:rPr lang="en-US" sz="2000" dirty="0">
                <a:solidFill>
                  <a:srgbClr val="0D6381"/>
                </a:solidFill>
              </a:rPr>
              <a:t>For sole proprietors no employees, take 2019 net profit on Schedule C, divide by 12, multiply by 2.5 and that is your PPP loan amount.</a:t>
            </a:r>
          </a:p>
          <a:p>
            <a:endParaRPr lang="en-US" sz="2000" dirty="0">
              <a:solidFill>
                <a:srgbClr val="0D6381"/>
              </a:solidFill>
            </a:endParaRPr>
          </a:p>
          <a:p>
            <a:r>
              <a:rPr lang="en-US" sz="2000" dirty="0">
                <a:solidFill>
                  <a:srgbClr val="0D6381"/>
                </a:solidFill>
              </a:rPr>
              <a:t>For sole proprietors with employees you will add your 2019 compensation (Schedule C net profit), employee gross wages, health insurance premiums paid by you for employees, contributions to retirement for employees and state employer taxes (unemployment insurance), divide by 12 and multiply by 2.5</a:t>
            </a:r>
          </a:p>
          <a:p>
            <a:endParaRPr lang="en-US" dirty="0"/>
          </a:p>
        </p:txBody>
      </p:sp>
      <p:sp>
        <p:nvSpPr>
          <p:cNvPr id="4" name="Footer Placeholder 3">
            <a:extLst>
              <a:ext uri="{FF2B5EF4-FFF2-40B4-BE49-F238E27FC236}">
                <a16:creationId xmlns:a16="http://schemas.microsoft.com/office/drawing/2014/main" id="{6F927E90-8941-4C67-BEF1-12E3DFB817C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C41B8CB-8182-4FA6-8B77-C08FE577712E}"/>
              </a:ext>
            </a:extLst>
          </p:cNvPr>
          <p:cNvSpPr>
            <a:spLocks noGrp="1"/>
          </p:cNvSpPr>
          <p:nvPr>
            <p:ph type="sldNum" sz="quarter" idx="12"/>
          </p:nvPr>
        </p:nvSpPr>
        <p:spPr/>
        <p:txBody>
          <a:bodyPr/>
          <a:lstStyle/>
          <a:p>
            <a:fld id="{71A14D94-EA6D-4964-92BE-3D7D358FD7CC}" type="slidenum">
              <a:rPr lang="en-US" altLang="en-US" smtClean="0"/>
              <a:pPr/>
              <a:t>6</a:t>
            </a:fld>
            <a:endParaRPr lang="en-US" altLang="en-US" dirty="0"/>
          </a:p>
        </p:txBody>
      </p:sp>
    </p:spTree>
    <p:extLst>
      <p:ext uri="{BB962C8B-B14F-4D97-AF65-F5344CB8AC3E}">
        <p14:creationId xmlns:p14="http://schemas.microsoft.com/office/powerpoint/2010/main" val="4080982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2CA20-6FD9-4434-A568-FA7B1A9428C4}"/>
              </a:ext>
            </a:extLst>
          </p:cNvPr>
          <p:cNvSpPr>
            <a:spLocks noGrp="1"/>
          </p:cNvSpPr>
          <p:nvPr>
            <p:ph type="title"/>
          </p:nvPr>
        </p:nvSpPr>
        <p:spPr/>
        <p:txBody>
          <a:bodyPr/>
          <a:lstStyle/>
          <a:p>
            <a:r>
              <a:rPr lang="en-US" dirty="0"/>
              <a:t>PPP Flexibility Act of June 5th</a:t>
            </a:r>
            <a:br>
              <a:rPr lang="en-US" dirty="0"/>
            </a:br>
            <a:r>
              <a:rPr lang="en-US" dirty="0"/>
              <a:t>Changes for the Better</a:t>
            </a:r>
          </a:p>
        </p:txBody>
      </p:sp>
      <p:sp>
        <p:nvSpPr>
          <p:cNvPr id="3" name="Content Placeholder 2">
            <a:extLst>
              <a:ext uri="{FF2B5EF4-FFF2-40B4-BE49-F238E27FC236}">
                <a16:creationId xmlns:a16="http://schemas.microsoft.com/office/drawing/2014/main" id="{AD6174AB-046F-4741-B7D2-9EF5053ADC04}"/>
              </a:ext>
            </a:extLst>
          </p:cNvPr>
          <p:cNvSpPr>
            <a:spLocks noGrp="1"/>
          </p:cNvSpPr>
          <p:nvPr>
            <p:ph idx="1"/>
          </p:nvPr>
        </p:nvSpPr>
        <p:spPr/>
        <p:txBody>
          <a:bodyPr>
            <a:normAutofit lnSpcReduction="10000"/>
          </a:bodyPr>
          <a:lstStyle/>
          <a:p>
            <a:r>
              <a:rPr lang="en-US" sz="2400" dirty="0">
                <a:solidFill>
                  <a:schemeClr val="tx2"/>
                </a:solidFill>
              </a:rPr>
              <a:t>Time to use the PPP loan funds was extended from 8 weeks to 24 weeks, giving employers more time to resume operations at the level that works for them</a:t>
            </a:r>
          </a:p>
          <a:p>
            <a:r>
              <a:rPr lang="en-US" sz="2400" dirty="0">
                <a:solidFill>
                  <a:schemeClr val="tx2"/>
                </a:solidFill>
                <a:latin typeface="Source Sans Pro" panose="020B0503030403020204" pitchFamily="34" charset="0"/>
                <a:ea typeface="Source Sans Pro" panose="020B0503030403020204" pitchFamily="34" charset="0"/>
              </a:rPr>
              <a:t>Lowered the requirements that 75% of a borrower’s loan proceeds must be used for payroll costs to 60% and non payroll costs can be 40%</a:t>
            </a:r>
          </a:p>
          <a:p>
            <a:r>
              <a:rPr lang="en-US" sz="2400" dirty="0">
                <a:solidFill>
                  <a:schemeClr val="tx2"/>
                </a:solidFill>
                <a:latin typeface="Source Sans Pro" panose="020B0503030403020204" pitchFamily="34" charset="0"/>
                <a:ea typeface="Source Sans Pro" panose="020B0503030403020204" pitchFamily="34" charset="0"/>
              </a:rPr>
              <a:t>Extended the payment deferral period for borrower to 10 months after the end of the borrower’s 8 or 24-week covered period or the date that SBA remits the borrower’s loan forgiveness amount to the lender</a:t>
            </a:r>
          </a:p>
          <a:p>
            <a:r>
              <a:rPr lang="en-US" sz="2400" dirty="0">
                <a:solidFill>
                  <a:schemeClr val="tx2"/>
                </a:solidFill>
                <a:latin typeface="Source Sans Pro" panose="020B0503030403020204" pitchFamily="34" charset="0"/>
                <a:ea typeface="Source Sans Pro" panose="020B0503030403020204" pitchFamily="34" charset="0"/>
              </a:rPr>
              <a:t>Increases the maturity of new PPP loans that are approved by SBA on or after June 5, 2020 from 2 years to 5 years</a:t>
            </a:r>
            <a:endParaRPr lang="en-US" sz="2400" dirty="0">
              <a:solidFill>
                <a:schemeClr val="tx2"/>
              </a:solidFill>
            </a:endParaRPr>
          </a:p>
          <a:p>
            <a:endParaRPr lang="en-US" dirty="0"/>
          </a:p>
        </p:txBody>
      </p:sp>
      <p:sp>
        <p:nvSpPr>
          <p:cNvPr id="4" name="Footer Placeholder 3">
            <a:extLst>
              <a:ext uri="{FF2B5EF4-FFF2-40B4-BE49-F238E27FC236}">
                <a16:creationId xmlns:a16="http://schemas.microsoft.com/office/drawing/2014/main" id="{6F70A36A-EBCB-44F2-BDEC-21992817140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DEA21A4-706A-4432-B63D-9945A494B022}"/>
              </a:ext>
            </a:extLst>
          </p:cNvPr>
          <p:cNvSpPr>
            <a:spLocks noGrp="1"/>
          </p:cNvSpPr>
          <p:nvPr>
            <p:ph type="sldNum" sz="quarter" idx="12"/>
          </p:nvPr>
        </p:nvSpPr>
        <p:spPr/>
        <p:txBody>
          <a:bodyPr/>
          <a:lstStyle/>
          <a:p>
            <a:fld id="{71A14D94-EA6D-4964-92BE-3D7D358FD7CC}" type="slidenum">
              <a:rPr lang="en-US" altLang="en-US" smtClean="0"/>
              <a:pPr/>
              <a:t>7</a:t>
            </a:fld>
            <a:endParaRPr lang="en-US" altLang="en-US" dirty="0"/>
          </a:p>
        </p:txBody>
      </p:sp>
    </p:spTree>
    <p:extLst>
      <p:ext uri="{BB962C8B-B14F-4D97-AF65-F5344CB8AC3E}">
        <p14:creationId xmlns:p14="http://schemas.microsoft.com/office/powerpoint/2010/main" val="4080742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C95EB-4C6D-449F-B732-7646D84E27DE}"/>
              </a:ext>
            </a:extLst>
          </p:cNvPr>
          <p:cNvSpPr>
            <a:spLocks noGrp="1"/>
          </p:cNvSpPr>
          <p:nvPr>
            <p:ph type="title"/>
          </p:nvPr>
        </p:nvSpPr>
        <p:spPr>
          <a:xfrm>
            <a:off x="628650" y="298569"/>
            <a:ext cx="7886700" cy="463432"/>
          </a:xfrm>
        </p:spPr>
        <p:txBody>
          <a:bodyPr>
            <a:normAutofit fontScale="90000"/>
          </a:bodyPr>
          <a:lstStyle/>
          <a:p>
            <a:r>
              <a:rPr lang="en-US" dirty="0"/>
              <a:t>Who is eligible for the Paycheck Protection Program (PPP)</a:t>
            </a:r>
            <a:br>
              <a:rPr lang="en-US" b="0" dirty="0">
                <a:highlight>
                  <a:srgbClr val="FFFF00"/>
                </a:highlight>
              </a:rPr>
            </a:br>
            <a:br>
              <a:rPr lang="en-US" b="0" dirty="0">
                <a:highlight>
                  <a:srgbClr val="FFFF00"/>
                </a:highlight>
              </a:rPr>
            </a:br>
            <a:endParaRPr lang="en-US" dirty="0">
              <a:highlight>
                <a:srgbClr val="FFFF00"/>
              </a:highlight>
            </a:endParaRPr>
          </a:p>
        </p:txBody>
      </p:sp>
      <p:sp>
        <p:nvSpPr>
          <p:cNvPr id="3" name="Content Placeholder 2">
            <a:extLst>
              <a:ext uri="{FF2B5EF4-FFF2-40B4-BE49-F238E27FC236}">
                <a16:creationId xmlns:a16="http://schemas.microsoft.com/office/drawing/2014/main" id="{8A0BDB9C-C935-45C6-974F-3B77B5B59700}"/>
              </a:ext>
            </a:extLst>
          </p:cNvPr>
          <p:cNvSpPr>
            <a:spLocks noGrp="1"/>
          </p:cNvSpPr>
          <p:nvPr>
            <p:ph idx="1"/>
          </p:nvPr>
        </p:nvSpPr>
        <p:spPr>
          <a:xfrm>
            <a:off x="459370" y="979956"/>
            <a:ext cx="8225260" cy="4898087"/>
          </a:xfrm>
        </p:spPr>
        <p:txBody>
          <a:bodyPr>
            <a:noAutofit/>
          </a:bodyPr>
          <a:lstStyle/>
          <a:p>
            <a:pPr marL="0" indent="0">
              <a:buNone/>
            </a:pPr>
            <a:endParaRPr lang="en-US" sz="2000" b="1" dirty="0">
              <a:solidFill>
                <a:srgbClr val="0D6381"/>
              </a:solidFill>
            </a:endParaRPr>
          </a:p>
          <a:p>
            <a:pPr marL="0" indent="0">
              <a:buNone/>
            </a:pPr>
            <a:r>
              <a:rPr lang="en-US" sz="2400" b="1" i="1" u="sng" dirty="0">
                <a:solidFill>
                  <a:srgbClr val="00B050"/>
                </a:solidFill>
              </a:rPr>
              <a:t>Eligible</a:t>
            </a:r>
            <a:r>
              <a:rPr lang="en-US" sz="2400" b="1" dirty="0">
                <a:solidFill>
                  <a:srgbClr val="0D6381"/>
                </a:solidFill>
              </a:rPr>
              <a:t> Businesses:</a:t>
            </a:r>
          </a:p>
          <a:p>
            <a:r>
              <a:rPr lang="en-US" sz="2400" b="1" dirty="0">
                <a:solidFill>
                  <a:srgbClr val="0D6381"/>
                </a:solidFill>
              </a:rPr>
              <a:t>Small business with fewer than 500 employees</a:t>
            </a:r>
            <a:r>
              <a:rPr lang="en-US" sz="2400" dirty="0">
                <a:solidFill>
                  <a:srgbClr val="0D6381"/>
                </a:solidFill>
              </a:rPr>
              <a:t>.  Businesses with greater than 500 employees must meet SBA size standards.  </a:t>
            </a:r>
          </a:p>
          <a:p>
            <a:r>
              <a:rPr lang="en-US" sz="2400" b="1" dirty="0">
                <a:solidFill>
                  <a:srgbClr val="0D6381"/>
                </a:solidFill>
              </a:rPr>
              <a:t>501(c)(3) nonprofits</a:t>
            </a:r>
            <a:r>
              <a:rPr lang="en-US" sz="2400" dirty="0">
                <a:solidFill>
                  <a:srgbClr val="0D6381"/>
                </a:solidFill>
              </a:rPr>
              <a:t>, 501(c)(19)Veteran organizations, Tribal business concerns described in section 31(b)(2)(C)</a:t>
            </a:r>
          </a:p>
          <a:p>
            <a:r>
              <a:rPr lang="en-US" sz="2400" dirty="0">
                <a:solidFill>
                  <a:srgbClr val="0D6381"/>
                </a:solidFill>
              </a:rPr>
              <a:t>Churches (if all other eligibility requirements are met)</a:t>
            </a:r>
          </a:p>
          <a:p>
            <a:r>
              <a:rPr lang="en-US" sz="2400" b="1" dirty="0">
                <a:solidFill>
                  <a:srgbClr val="0D6381"/>
                </a:solidFill>
              </a:rPr>
              <a:t>Sole proprietors</a:t>
            </a:r>
            <a:r>
              <a:rPr lang="en-US" sz="2400" dirty="0">
                <a:solidFill>
                  <a:srgbClr val="0D6381"/>
                </a:solidFill>
              </a:rPr>
              <a:t>, individuals that work as 1099 independent contractors, and self employed</a:t>
            </a:r>
          </a:p>
          <a:p>
            <a:r>
              <a:rPr lang="en-US" altLang="en-US" sz="2400" dirty="0">
                <a:solidFill>
                  <a:srgbClr val="0D6381"/>
                </a:solidFill>
                <a:latin typeface="Source Sans Pro" panose="020B0503030403020204" pitchFamily="34" charset="0"/>
                <a:ea typeface="Source Sans Pro" panose="020B0503030403020204" pitchFamily="34" charset="0"/>
              </a:rPr>
              <a:t>Some businesses that receive part of revenue from legal gaming</a:t>
            </a:r>
          </a:p>
          <a:p>
            <a:r>
              <a:rPr lang="en-US" sz="2400" dirty="0">
                <a:solidFill>
                  <a:srgbClr val="0D6381"/>
                </a:solidFill>
              </a:rPr>
              <a:t>Some exceptions have been made for accommodation and food service companies that have multiple locations</a:t>
            </a:r>
          </a:p>
          <a:p>
            <a:pPr marL="342875" lvl="1" indent="0">
              <a:buNone/>
            </a:pPr>
            <a:endParaRPr lang="en-US" sz="2000" dirty="0">
              <a:solidFill>
                <a:schemeClr val="bg2">
                  <a:lumMod val="75000"/>
                </a:schemeClr>
              </a:solidFill>
            </a:endParaRPr>
          </a:p>
        </p:txBody>
      </p:sp>
      <p:sp>
        <p:nvSpPr>
          <p:cNvPr id="5" name="Slide Number Placeholder 4">
            <a:extLst>
              <a:ext uri="{FF2B5EF4-FFF2-40B4-BE49-F238E27FC236}">
                <a16:creationId xmlns:a16="http://schemas.microsoft.com/office/drawing/2014/main" id="{3F4BBC60-5D85-44A8-8C63-5B77D4E8668C}"/>
              </a:ext>
            </a:extLst>
          </p:cNvPr>
          <p:cNvSpPr>
            <a:spLocks noGrp="1"/>
          </p:cNvSpPr>
          <p:nvPr>
            <p:ph type="sldNum" sz="quarter" idx="12"/>
          </p:nvPr>
        </p:nvSpPr>
        <p:spPr>
          <a:xfrm>
            <a:off x="6768207" y="6318404"/>
            <a:ext cx="2057400" cy="365125"/>
          </a:xfrm>
        </p:spPr>
        <p:txBody>
          <a:bodyPr/>
          <a:lstStyle/>
          <a:p>
            <a:fld id="{71A14D94-EA6D-4964-92BE-3D7D358FD7CC}" type="slidenum">
              <a:rPr lang="en-US" altLang="en-US" smtClean="0"/>
              <a:pPr/>
              <a:t>8</a:t>
            </a:fld>
            <a:endParaRPr lang="en-US" altLang="en-US" dirty="0"/>
          </a:p>
        </p:txBody>
      </p:sp>
      <p:pic>
        <p:nvPicPr>
          <p:cNvPr id="6" name="Picture 5">
            <a:extLst>
              <a:ext uri="{FF2B5EF4-FFF2-40B4-BE49-F238E27FC236}">
                <a16:creationId xmlns:a16="http://schemas.microsoft.com/office/drawing/2014/main" id="{88E64464-3D3C-41D0-AB6A-EB95E12137FA}"/>
              </a:ext>
            </a:extLst>
          </p:cNvPr>
          <p:cNvPicPr>
            <a:picLocks noChangeAspect="1"/>
          </p:cNvPicPr>
          <p:nvPr/>
        </p:nvPicPr>
        <p:blipFill>
          <a:blip r:embed="rId3"/>
          <a:stretch>
            <a:fillRect/>
          </a:stretch>
        </p:blipFill>
        <p:spPr>
          <a:xfrm>
            <a:off x="6398633" y="702446"/>
            <a:ext cx="1871634" cy="999831"/>
          </a:xfrm>
          <a:prstGeom prst="rect">
            <a:avLst/>
          </a:prstGeom>
        </p:spPr>
      </p:pic>
    </p:spTree>
    <p:extLst>
      <p:ext uri="{BB962C8B-B14F-4D97-AF65-F5344CB8AC3E}">
        <p14:creationId xmlns:p14="http://schemas.microsoft.com/office/powerpoint/2010/main" val="631004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C95EB-4C6D-449F-B732-7646D84E27DE}"/>
              </a:ext>
            </a:extLst>
          </p:cNvPr>
          <p:cNvSpPr>
            <a:spLocks noGrp="1"/>
          </p:cNvSpPr>
          <p:nvPr>
            <p:ph type="title"/>
          </p:nvPr>
        </p:nvSpPr>
        <p:spPr>
          <a:xfrm>
            <a:off x="628650" y="367025"/>
            <a:ext cx="7886700" cy="471175"/>
          </a:xfrm>
        </p:spPr>
        <p:txBody>
          <a:bodyPr>
            <a:normAutofit fontScale="90000"/>
          </a:bodyPr>
          <a:lstStyle/>
          <a:p>
            <a:r>
              <a:rPr lang="en-US" dirty="0"/>
              <a:t>Paycheck Protection Program (PPP)</a:t>
            </a:r>
            <a:br>
              <a:rPr lang="en-US" b="0" dirty="0"/>
            </a:br>
            <a:br>
              <a:rPr lang="en-US" b="0" dirty="0"/>
            </a:br>
            <a:endParaRPr lang="en-US" dirty="0"/>
          </a:p>
        </p:txBody>
      </p:sp>
      <p:sp>
        <p:nvSpPr>
          <p:cNvPr id="3" name="Content Placeholder 2">
            <a:extLst>
              <a:ext uri="{FF2B5EF4-FFF2-40B4-BE49-F238E27FC236}">
                <a16:creationId xmlns:a16="http://schemas.microsoft.com/office/drawing/2014/main" id="{8A0BDB9C-C935-45C6-974F-3B77B5B59700}"/>
              </a:ext>
            </a:extLst>
          </p:cNvPr>
          <p:cNvSpPr>
            <a:spLocks noGrp="1"/>
          </p:cNvSpPr>
          <p:nvPr>
            <p:ph idx="1"/>
          </p:nvPr>
        </p:nvSpPr>
        <p:spPr>
          <a:xfrm>
            <a:off x="381000" y="1066800"/>
            <a:ext cx="8134350" cy="5029200"/>
          </a:xfrm>
        </p:spPr>
        <p:txBody>
          <a:bodyPr>
            <a:noAutofit/>
          </a:bodyPr>
          <a:lstStyle/>
          <a:p>
            <a:pPr marL="0" indent="0">
              <a:buNone/>
            </a:pPr>
            <a:r>
              <a:rPr lang="en-US" sz="2000" b="1" dirty="0">
                <a:solidFill>
                  <a:srgbClr val="0D6381"/>
                </a:solidFill>
              </a:rPr>
              <a:t>How to apply:</a:t>
            </a:r>
          </a:p>
          <a:p>
            <a:r>
              <a:rPr lang="en-US" sz="2000" dirty="0">
                <a:solidFill>
                  <a:srgbClr val="0D6381"/>
                </a:solidFill>
              </a:rPr>
              <a:t>Apply through lenders that are authorized to process the PPP loans.  All lenders who had the authority to process SBA loans are authorized along with many new lenders. </a:t>
            </a:r>
          </a:p>
          <a:p>
            <a:pPr marL="0" indent="0">
              <a:buNone/>
            </a:pPr>
            <a:r>
              <a:rPr lang="en-US" sz="2000" b="1" dirty="0">
                <a:solidFill>
                  <a:srgbClr val="0D6381"/>
                </a:solidFill>
              </a:rPr>
              <a:t>What an </a:t>
            </a:r>
            <a:r>
              <a:rPr lang="en-US" sz="2000" b="1" u="sng" dirty="0">
                <a:solidFill>
                  <a:srgbClr val="0D6381"/>
                </a:solidFill>
              </a:rPr>
              <a:t>applicant </a:t>
            </a:r>
            <a:r>
              <a:rPr lang="en-US" sz="2000" b="1" dirty="0">
                <a:solidFill>
                  <a:srgbClr val="0D6381"/>
                </a:solidFill>
              </a:rPr>
              <a:t>needs to do:</a:t>
            </a:r>
          </a:p>
          <a:p>
            <a:r>
              <a:rPr lang="en-US" sz="2000" dirty="0">
                <a:solidFill>
                  <a:srgbClr val="0D6381"/>
                </a:solidFill>
              </a:rPr>
              <a:t>Complete Borrower application SBA Form 2483: </a:t>
            </a:r>
            <a:r>
              <a:rPr lang="en-US" sz="2000" dirty="0">
                <a:hlinkClick r:id="rId2"/>
              </a:rPr>
              <a:t>https://home.treasury.gov/system/files/136/PPP-Borrower-Application-Form.pdf</a:t>
            </a:r>
            <a:endParaRPr lang="en-US" sz="2000" dirty="0"/>
          </a:p>
          <a:p>
            <a:r>
              <a:rPr lang="en-US" sz="2000" dirty="0">
                <a:solidFill>
                  <a:srgbClr val="0D6381"/>
                </a:solidFill>
              </a:rPr>
              <a:t>There is a helpful document called </a:t>
            </a:r>
            <a:r>
              <a:rPr lang="en-US" sz="2000" dirty="0">
                <a:solidFill>
                  <a:srgbClr val="0053A3"/>
                </a:solidFill>
                <a:latin typeface="Source Sans Pro" panose="020B0503030403020204" pitchFamily="34" charset="0"/>
                <a:hlinkClick r:id="rId3"/>
              </a:rPr>
              <a:t>How to Calculate Loan Amounts (revised 6/26/2020)</a:t>
            </a:r>
            <a:r>
              <a:rPr lang="en-US" sz="2000" dirty="0">
                <a:solidFill>
                  <a:srgbClr val="0D6381"/>
                </a:solidFill>
              </a:rPr>
              <a:t> available on the Treasury website</a:t>
            </a:r>
          </a:p>
          <a:p>
            <a:r>
              <a:rPr lang="en-US" sz="2000" dirty="0">
                <a:solidFill>
                  <a:srgbClr val="0D6381"/>
                </a:solidFill>
              </a:rPr>
              <a:t>Certify the form as to its accuracy and that of the information provided to the lender. </a:t>
            </a:r>
          </a:p>
          <a:p>
            <a:r>
              <a:rPr lang="en-US" sz="2000" b="1" dirty="0">
                <a:solidFill>
                  <a:srgbClr val="0D6381"/>
                </a:solidFill>
                <a:latin typeface="Source Sans Pro" panose="020B0503030403020204" pitchFamily="34" charset="0"/>
                <a:ea typeface="Source Sans Pro" panose="020B0503030403020204" pitchFamily="34" charset="0"/>
              </a:rPr>
              <a:t>Certify “that the uncertainty of current economic conditions makes necessary the loan request to support the ongoing obligations”</a:t>
            </a:r>
            <a:r>
              <a:rPr lang="en-US" sz="2000" dirty="0">
                <a:solidFill>
                  <a:srgbClr val="0D6381"/>
                </a:solidFill>
                <a:latin typeface="Source Sans Pro" panose="020B0503030403020204" pitchFamily="34" charset="0"/>
                <a:ea typeface="Source Sans Pro" panose="020B0503030403020204" pitchFamily="34" charset="0"/>
              </a:rPr>
              <a:t> of the applicant </a:t>
            </a:r>
          </a:p>
          <a:p>
            <a:pPr marL="0" indent="0">
              <a:buNone/>
            </a:pPr>
            <a:endParaRPr lang="en-US" sz="2000" dirty="0">
              <a:solidFill>
                <a:srgbClr val="0D6381"/>
              </a:solidFill>
            </a:endParaRPr>
          </a:p>
          <a:p>
            <a:endParaRPr lang="en-US" sz="2000" dirty="0">
              <a:solidFill>
                <a:srgbClr val="0D6381"/>
              </a:solidFill>
            </a:endParaRPr>
          </a:p>
        </p:txBody>
      </p:sp>
      <p:sp>
        <p:nvSpPr>
          <p:cNvPr id="5" name="Slide Number Placeholder 4">
            <a:extLst>
              <a:ext uri="{FF2B5EF4-FFF2-40B4-BE49-F238E27FC236}">
                <a16:creationId xmlns:a16="http://schemas.microsoft.com/office/drawing/2014/main" id="{3F4BBC60-5D85-44A8-8C63-5B77D4E8668C}"/>
              </a:ext>
            </a:extLst>
          </p:cNvPr>
          <p:cNvSpPr>
            <a:spLocks noGrp="1"/>
          </p:cNvSpPr>
          <p:nvPr>
            <p:ph type="sldNum" sz="quarter" idx="12"/>
          </p:nvPr>
        </p:nvSpPr>
        <p:spPr/>
        <p:txBody>
          <a:bodyPr/>
          <a:lstStyle/>
          <a:p>
            <a:fld id="{71A14D94-EA6D-4964-92BE-3D7D358FD7CC}" type="slidenum">
              <a:rPr lang="en-US" altLang="en-US" smtClean="0"/>
              <a:pPr/>
              <a:t>9</a:t>
            </a:fld>
            <a:endParaRPr lang="en-US" altLang="en-US" dirty="0"/>
          </a:p>
        </p:txBody>
      </p:sp>
      <p:pic>
        <p:nvPicPr>
          <p:cNvPr id="6" name="Picture 5">
            <a:extLst>
              <a:ext uri="{FF2B5EF4-FFF2-40B4-BE49-F238E27FC236}">
                <a16:creationId xmlns:a16="http://schemas.microsoft.com/office/drawing/2014/main" id="{D234C426-7B32-4083-B7FF-A1BD1C793E4D}"/>
              </a:ext>
            </a:extLst>
          </p:cNvPr>
          <p:cNvPicPr>
            <a:picLocks noChangeAspect="1"/>
          </p:cNvPicPr>
          <p:nvPr/>
        </p:nvPicPr>
        <p:blipFill>
          <a:blip r:embed="rId4"/>
          <a:stretch>
            <a:fillRect/>
          </a:stretch>
        </p:blipFill>
        <p:spPr>
          <a:xfrm>
            <a:off x="6982276" y="517731"/>
            <a:ext cx="1871634" cy="999831"/>
          </a:xfrm>
          <a:prstGeom prst="rect">
            <a:avLst/>
          </a:prstGeom>
        </p:spPr>
      </p:pic>
    </p:spTree>
    <p:extLst>
      <p:ext uri="{BB962C8B-B14F-4D97-AF65-F5344CB8AC3E}">
        <p14:creationId xmlns:p14="http://schemas.microsoft.com/office/powerpoint/2010/main" val="2324754392"/>
      </p:ext>
    </p:extLst>
  </p:cSld>
  <p:clrMapOvr>
    <a:masterClrMapping/>
  </p:clrMapOvr>
</p:sld>
</file>

<file path=ppt/theme/theme1.xml><?xml version="1.0" encoding="utf-8"?>
<a:theme xmlns:a="http://schemas.openxmlformats.org/drawingml/2006/main" name="Office Theme">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7AC5E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A-Template-4x3" id="{10B8EB85-0603-6C4A-B199-97FFBF5C934D}" vid="{C65D1D54-2505-3642-821A-0245DDC064B5}"/>
    </a:ext>
  </a:extLst>
</a:theme>
</file>

<file path=ppt/theme/theme2.xml><?xml version="1.0" encoding="utf-8"?>
<a:theme xmlns:a="http://schemas.openxmlformats.org/drawingml/2006/main" name="1_Office Theme">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7AC5E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A PPT Template 16 9 NEW LOGO.potx" id="{79D6B909-8513-466B-9F52-EE9FC5D8C19E}" vid="{F731198C-E7EC-4C2C-836D-1EE1FDCBE9CE}"/>
    </a:ext>
  </a:extLst>
</a:theme>
</file>

<file path=ppt/theme/theme3.xml><?xml version="1.0" encoding="utf-8"?>
<a:theme xmlns:a="http://schemas.openxmlformats.org/drawingml/2006/main" name="2_Office Theme">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7AC5E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A-Template-4x3" id="{10B8EB85-0603-6C4A-B199-97FFBF5C934D}" vid="{C65D1D54-2505-3642-821A-0245DDC064B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BA286EF987D940AD455CEA96F62DC9" ma:contentTypeVersion="11" ma:contentTypeDescription="Create a new document." ma:contentTypeScope="" ma:versionID="03d3eeaceca3e1efdce180f839b1492b">
  <xsd:schema xmlns:xsd="http://www.w3.org/2001/XMLSchema" xmlns:xs="http://www.w3.org/2001/XMLSchema" xmlns:p="http://schemas.microsoft.com/office/2006/metadata/properties" xmlns:ns3="b08e8adc-7e78-4a88-a035-cb3c57191c8a" xmlns:ns4="ddd87586-fb46-4913-958d-30061fb7a6ea" targetNamespace="http://schemas.microsoft.com/office/2006/metadata/properties" ma:root="true" ma:fieldsID="778742d43579f13112991a4835935d02" ns3:_="" ns4:_="">
    <xsd:import namespace="b08e8adc-7e78-4a88-a035-cb3c57191c8a"/>
    <xsd:import namespace="ddd87586-fb46-4913-958d-30061fb7a6e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4:SharedWithUsers" minOccurs="0"/>
                <xsd:element ref="ns4:SharedWithDetails" minOccurs="0"/>
                <xsd:element ref="ns4:SharingHintHash"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8e8adc-7e78-4a88-a035-cb3c57191c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dd87586-fb46-4913-958d-30061fb7a6e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679C71-29D5-41E8-AD55-6F5D555EA3DA}">
  <ds:schemaRefs>
    <ds:schemaRef ds:uri="http://schemas.microsoft.com/sharepoint/v3/contenttype/forms"/>
  </ds:schemaRefs>
</ds:datastoreItem>
</file>

<file path=customXml/itemProps2.xml><?xml version="1.0" encoding="utf-8"?>
<ds:datastoreItem xmlns:ds="http://schemas.openxmlformats.org/officeDocument/2006/customXml" ds:itemID="{1CB00DA0-421A-45B4-B627-A11A61619807}">
  <ds:schemaRefs>
    <ds:schemaRef ds:uri="http://purl.org/dc/elements/1.1/"/>
    <ds:schemaRef ds:uri="http://schemas.microsoft.com/office/2006/metadata/properties"/>
    <ds:schemaRef ds:uri="http://schemas.microsoft.com/office/infopath/2007/PartnerControls"/>
    <ds:schemaRef ds:uri="http://www.w3.org/XML/1998/namespace"/>
    <ds:schemaRef ds:uri="http://schemas.openxmlformats.org/package/2006/metadata/core-properties"/>
    <ds:schemaRef ds:uri="ddd87586-fb46-4913-958d-30061fb7a6ea"/>
    <ds:schemaRef ds:uri="http://schemas.microsoft.com/office/2006/documentManagement/types"/>
    <ds:schemaRef ds:uri="b08e8adc-7e78-4a88-a035-cb3c57191c8a"/>
    <ds:schemaRef ds:uri="http://purl.org/dc/dcmitype/"/>
    <ds:schemaRef ds:uri="http://purl.org/dc/terms/"/>
  </ds:schemaRefs>
</ds:datastoreItem>
</file>

<file path=customXml/itemProps3.xml><?xml version="1.0" encoding="utf-8"?>
<ds:datastoreItem xmlns:ds="http://schemas.openxmlformats.org/officeDocument/2006/customXml" ds:itemID="{5EE39663-1AC4-482B-94D0-3EA3123E3B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8e8adc-7e78-4a88-a035-cb3c57191c8a"/>
    <ds:schemaRef ds:uri="ddd87586-fb46-4913-958d-30061fb7a6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SBA (4x3)</Template>
  <TotalTime>1288</TotalTime>
  <Words>2562</Words>
  <Application>Microsoft Office PowerPoint</Application>
  <PresentationFormat>On-screen Show (4:3)</PresentationFormat>
  <Paragraphs>242</Paragraphs>
  <Slides>24</Slides>
  <Notes>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24</vt:i4>
      </vt:variant>
    </vt:vector>
  </HeadingPairs>
  <TitlesOfParts>
    <vt:vector size="33" baseType="lpstr">
      <vt:lpstr>Arial</vt:lpstr>
      <vt:lpstr>Calibri</vt:lpstr>
      <vt:lpstr>Courier New</vt:lpstr>
      <vt:lpstr>Source Sans Pro</vt:lpstr>
      <vt:lpstr>Times New Roman</vt:lpstr>
      <vt:lpstr>Wingdings</vt:lpstr>
      <vt:lpstr>Office Theme</vt:lpstr>
      <vt:lpstr>1_Office Theme</vt:lpstr>
      <vt:lpstr>2_Office Theme</vt:lpstr>
      <vt:lpstr>PowerPoint Presentation</vt:lpstr>
      <vt:lpstr>PowerPoint Presentation</vt:lpstr>
      <vt:lpstr>Benefits of the SBA PPP Program</vt:lpstr>
      <vt:lpstr>Paycheck Protection Program (PPP)  </vt:lpstr>
      <vt:lpstr>PPP not your typical loan</vt:lpstr>
      <vt:lpstr>Will the PPP pay my salary as sole proprietor?</vt:lpstr>
      <vt:lpstr>PPP Flexibility Act of June 5th Changes for the Better</vt:lpstr>
      <vt:lpstr>Who is eligible for the Paycheck Protection Program (PPP)  </vt:lpstr>
      <vt:lpstr>Paycheck Protection Program (PPP)  </vt:lpstr>
      <vt:lpstr>Paycheck Protection Program (PPP)  </vt:lpstr>
      <vt:lpstr>Paycheck Protection Program (PPP) Forgiveness</vt:lpstr>
      <vt:lpstr>Paycheck Protection Program (PPP) Forgiveness</vt:lpstr>
      <vt:lpstr>Paycheck Protection Program (PPP) Forgiveness</vt:lpstr>
      <vt:lpstr>PPP Forgiveness Process</vt:lpstr>
      <vt:lpstr> PPP - Forgiveness Process</vt:lpstr>
      <vt:lpstr>Documentation Required to Meet Safe Harbor </vt:lpstr>
      <vt:lpstr>PPP Forgiveness Daily Webinar</vt:lpstr>
      <vt:lpstr>Economic Injury Disaster Loan COVID-19 (EIDL)</vt:lpstr>
      <vt:lpstr>PowerPoint Presentation</vt:lpstr>
      <vt:lpstr>SBA Economic Injury Disaster Loan  (EIDL) COVID-19</vt:lpstr>
      <vt:lpstr>Economic Injury Disaster Loan  (EIDL) COVID-19</vt:lpstr>
      <vt:lpstr>Economic Injury Disaster Loan  (EIDL) COVID-19</vt:lpstr>
      <vt:lpstr>Free Confidential Business Advising from SBA Partners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Darcy Carter</dc:creator>
  <cp:lastModifiedBy>Darcy Carter</cp:lastModifiedBy>
  <cp:revision>18</cp:revision>
  <cp:lastPrinted>2018-02-13T00:27:10Z</cp:lastPrinted>
  <dcterms:created xsi:type="dcterms:W3CDTF">2020-07-22T14:52:08Z</dcterms:created>
  <dcterms:modified xsi:type="dcterms:W3CDTF">2020-07-23T15:53:34Z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0x010100AABA286EF987D940AD455CEA96F62DC9</vt:lpwstr>
  </property>
</Properties>
</file>