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sldIdLst>
    <p:sldId id="281" r:id="rId6"/>
    <p:sldId id="308" r:id="rId7"/>
    <p:sldId id="309" r:id="rId8"/>
    <p:sldId id="323" r:id="rId9"/>
    <p:sldId id="295" r:id="rId10"/>
    <p:sldId id="314" r:id="rId11"/>
    <p:sldId id="315" r:id="rId12"/>
    <p:sldId id="317" r:id="rId13"/>
    <p:sldId id="321" r:id="rId14"/>
    <p:sldId id="318" r:id="rId15"/>
    <p:sldId id="319" r:id="rId16"/>
    <p:sldId id="320" r:id="rId17"/>
    <p:sldId id="322" r:id="rId18"/>
    <p:sldId id="303" r:id="rId19"/>
    <p:sldId id="302" r:id="rId20"/>
    <p:sldId id="324" r:id="rId21"/>
    <p:sldId id="316" r:id="rId22"/>
    <p:sldId id="307" r:id="rId23"/>
    <p:sldId id="311" r:id="rId24"/>
    <p:sldId id="30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p:cViewPr varScale="1">
        <p:scale>
          <a:sx n="108" d="100"/>
          <a:sy n="108"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249CFA-ED21-4D73-9AE8-2B99149E4F98}" type="datetimeFigureOut">
              <a:rPr lang="en-US" smtClean="0"/>
              <a:t>4/7/2020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7BB18D-BBAE-4F1F-A0A3-CA4B9F4D498F}" type="slidenum">
              <a:rPr lang="en-US" smtClean="0"/>
              <a:t>‹#›</a:t>
            </a:fld>
            <a:endParaRPr lang="en-US"/>
          </a:p>
        </p:txBody>
      </p:sp>
    </p:spTree>
    <p:extLst>
      <p:ext uri="{BB962C8B-B14F-4D97-AF65-F5344CB8AC3E}">
        <p14:creationId xmlns:p14="http://schemas.microsoft.com/office/powerpoint/2010/main" val="14039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2" y="0"/>
            <a:ext cx="4456671"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4880008" y="480469"/>
            <a:ext cx="6375133"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4880011" y="2960144"/>
            <a:ext cx="6375133"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107" y="5925745"/>
            <a:ext cx="2245035"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4880011" y="4530726"/>
            <a:ext cx="6375367"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5292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12192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302C32B7-3E12-480A-8F27-5D1BEE5C1B73}"/>
              </a:ext>
            </a:extLst>
          </p:cNvPr>
          <p:cNvSpPr txBox="1"/>
          <p:nvPr userDrawn="1"/>
        </p:nvSpPr>
        <p:spPr>
          <a:xfrm>
            <a:off x="4072062" y="4894349"/>
            <a:ext cx="1336589" cy="461665"/>
          </a:xfrm>
          <a:prstGeom prst="rect">
            <a:avLst/>
          </a:prstGeom>
          <a:noFill/>
        </p:spPr>
        <p:txBody>
          <a:bodyPr wrap="square" rtlCol="0">
            <a:spAutoFit/>
          </a:bodyPr>
          <a:lstStyle/>
          <a:p>
            <a:r>
              <a:rPr lang="en-US" sz="2400" dirty="0">
                <a:solidFill>
                  <a:schemeClr val="bg1"/>
                </a:solidFill>
                <a:latin typeface="+mj-lt"/>
              </a:rPr>
              <a:t>Email:</a:t>
            </a:r>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5408651" y="4975267"/>
            <a:ext cx="6021775"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10" name="TextBox 9">
            <a:extLst>
              <a:ext uri="{FF2B5EF4-FFF2-40B4-BE49-F238E27FC236}">
                <a16:creationId xmlns:a16="http://schemas.microsoft.com/office/drawing/2014/main" id="{0432328D-8FB7-4D37-BB46-ABB27C092FEA}"/>
              </a:ext>
            </a:extLst>
          </p:cNvPr>
          <p:cNvSpPr txBox="1"/>
          <p:nvPr userDrawn="1"/>
        </p:nvSpPr>
        <p:spPr>
          <a:xfrm>
            <a:off x="4072060" y="5745291"/>
            <a:ext cx="1336589" cy="461665"/>
          </a:xfrm>
          <a:prstGeom prst="rect">
            <a:avLst/>
          </a:prstGeom>
          <a:noFill/>
        </p:spPr>
        <p:txBody>
          <a:bodyPr wrap="square" rtlCol="0">
            <a:spAutoFit/>
          </a:bodyPr>
          <a:lstStyle/>
          <a:p>
            <a:r>
              <a:rPr lang="en-US" sz="2400" dirty="0">
                <a:solidFill>
                  <a:schemeClr val="bg1"/>
                </a:solidFill>
                <a:latin typeface="+mj-lt"/>
              </a:rPr>
              <a:t>Social:</a:t>
            </a:r>
          </a:p>
        </p:txBody>
      </p:sp>
      <p:sp>
        <p:nvSpPr>
          <p:cNvPr id="15" name="TextBox 14">
            <a:extLst>
              <a:ext uri="{FF2B5EF4-FFF2-40B4-BE49-F238E27FC236}">
                <a16:creationId xmlns:a16="http://schemas.microsoft.com/office/drawing/2014/main" id="{9DE19F1C-28DA-4D54-B6D2-4056BA75B6AC}"/>
              </a:ext>
            </a:extLst>
          </p:cNvPr>
          <p:cNvSpPr txBox="1"/>
          <p:nvPr userDrawn="1"/>
        </p:nvSpPr>
        <p:spPr>
          <a:xfrm>
            <a:off x="5408651" y="5779916"/>
            <a:ext cx="6021775" cy="461665"/>
          </a:xfrm>
          <a:prstGeom prst="rect">
            <a:avLst/>
          </a:prstGeom>
          <a:noFill/>
        </p:spPr>
        <p:txBody>
          <a:bodyPr wrap="square" rtlCol="0">
            <a:spAutoFit/>
          </a:bodyPr>
          <a:lstStyle/>
          <a:p>
            <a:r>
              <a:rPr lang="en-US" sz="2400" dirty="0">
                <a:solidFill>
                  <a:schemeClr val="bg1"/>
                </a:solidFill>
                <a:latin typeface="+mn-lt"/>
              </a:rPr>
              <a:t>@healthvermont</a:t>
            </a:r>
          </a:p>
        </p:txBody>
      </p:sp>
      <p:sp>
        <p:nvSpPr>
          <p:cNvPr id="9" name="TextBox 8">
            <a:extLst>
              <a:ext uri="{FF2B5EF4-FFF2-40B4-BE49-F238E27FC236}">
                <a16:creationId xmlns:a16="http://schemas.microsoft.com/office/drawing/2014/main" id="{C28A37A6-290F-4516-8E5F-15010C782EE8}"/>
              </a:ext>
            </a:extLst>
          </p:cNvPr>
          <p:cNvSpPr txBox="1"/>
          <p:nvPr userDrawn="1"/>
        </p:nvSpPr>
        <p:spPr>
          <a:xfrm>
            <a:off x="4072060" y="5319820"/>
            <a:ext cx="1336589" cy="461665"/>
          </a:xfrm>
          <a:prstGeom prst="rect">
            <a:avLst/>
          </a:prstGeom>
          <a:noFill/>
        </p:spPr>
        <p:txBody>
          <a:bodyPr wrap="square" rtlCol="0">
            <a:spAutoFit/>
          </a:bodyPr>
          <a:lstStyle/>
          <a:p>
            <a:r>
              <a:rPr lang="en-US" sz="2400" dirty="0">
                <a:solidFill>
                  <a:schemeClr val="bg1"/>
                </a:solidFill>
                <a:latin typeface="+mj-lt"/>
              </a:rPr>
              <a:t>Web:</a:t>
            </a:r>
          </a:p>
        </p:txBody>
      </p:sp>
      <p:sp>
        <p:nvSpPr>
          <p:cNvPr id="16" name="TextBox 15">
            <a:extLst>
              <a:ext uri="{FF2B5EF4-FFF2-40B4-BE49-F238E27FC236}">
                <a16:creationId xmlns:a16="http://schemas.microsoft.com/office/drawing/2014/main" id="{C5164602-4102-4B53-9748-D020C1A48C9F}"/>
              </a:ext>
            </a:extLst>
          </p:cNvPr>
          <p:cNvSpPr txBox="1"/>
          <p:nvPr userDrawn="1"/>
        </p:nvSpPr>
        <p:spPr>
          <a:xfrm>
            <a:off x="5408651" y="5376107"/>
            <a:ext cx="6021775" cy="461665"/>
          </a:xfrm>
          <a:prstGeom prst="rect">
            <a:avLst/>
          </a:prstGeom>
          <a:noFill/>
        </p:spPr>
        <p:txBody>
          <a:bodyPr wrap="square" rtlCol="0">
            <a:spAutoFit/>
          </a:bodyPr>
          <a:lstStyle/>
          <a:p>
            <a:r>
              <a:rPr lang="en-US" sz="2400" dirty="0">
                <a:solidFill>
                  <a:schemeClr val="bg1"/>
                </a:solidFill>
                <a:latin typeface="+mn-lt"/>
              </a:rPr>
              <a:t>www.healthvermont.gov</a:t>
            </a:r>
          </a:p>
        </p:txBody>
      </p:sp>
      <p:sp>
        <p:nvSpPr>
          <p:cNvPr id="21" name="Title 1">
            <a:extLst>
              <a:ext uri="{FF2B5EF4-FFF2-40B4-BE49-F238E27FC236}">
                <a16:creationId xmlns:a16="http://schemas.microsoft.com/office/drawing/2014/main" id="{3E7E678B-652B-4389-9AE2-42282FFAB7B3}"/>
              </a:ext>
            </a:extLst>
          </p:cNvPr>
          <p:cNvSpPr txBox="1">
            <a:spLocks/>
          </p:cNvSpPr>
          <p:nvPr userDrawn="1"/>
        </p:nvSpPr>
        <p:spPr>
          <a:xfrm>
            <a:off x="4072060" y="2158446"/>
            <a:ext cx="3394581" cy="132556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4000" dirty="0"/>
              <a:t>Thank you!</a:t>
            </a:r>
          </a:p>
        </p:txBody>
      </p:sp>
      <p:sp>
        <p:nvSpPr>
          <p:cNvPr id="22" name="Title 1">
            <a:extLst>
              <a:ext uri="{FF2B5EF4-FFF2-40B4-BE49-F238E27FC236}">
                <a16:creationId xmlns:a16="http://schemas.microsoft.com/office/drawing/2014/main" id="{2FE7A6EB-5248-4683-87A4-62A44C91BC0B}"/>
              </a:ext>
            </a:extLst>
          </p:cNvPr>
          <p:cNvSpPr txBox="1">
            <a:spLocks/>
          </p:cNvSpPr>
          <p:nvPr userDrawn="1"/>
        </p:nvSpPr>
        <p:spPr>
          <a:xfrm>
            <a:off x="4072061" y="3748588"/>
            <a:ext cx="8119939" cy="132556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dirty="0">
                <a:solidFill>
                  <a:schemeClr val="bg1"/>
                </a:solidFill>
              </a:rPr>
              <a:t>Let’s stay in touch.</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09" y="743409"/>
            <a:ext cx="3173655" cy="638661"/>
          </a:xfrm>
          <a:prstGeom prst="rect">
            <a:avLst/>
          </a:prstGeom>
        </p:spPr>
      </p:pic>
    </p:spTree>
    <p:extLst>
      <p:ext uri="{BB962C8B-B14F-4D97-AF65-F5344CB8AC3E}">
        <p14:creationId xmlns:p14="http://schemas.microsoft.com/office/powerpoint/2010/main" val="975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9698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831851" y="1709742"/>
            <a:ext cx="105156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203741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838200" y="1825625"/>
            <a:ext cx="51816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6172200" y="1825625"/>
            <a:ext cx="51816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57386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92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5860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endParaRPr lang="en-US" dirty="0"/>
          </a:p>
        </p:txBody>
      </p:sp>
    </p:spTree>
    <p:extLst>
      <p:ext uri="{BB962C8B-B14F-4D97-AF65-F5344CB8AC3E}">
        <p14:creationId xmlns:p14="http://schemas.microsoft.com/office/powerpoint/2010/main" val="7356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839788" y="987425"/>
            <a:ext cx="3932237"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5183188" y="987429"/>
            <a:ext cx="617220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839788" y="2587628"/>
            <a:ext cx="3932237"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737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993559" y="2137719"/>
            <a:ext cx="9362303" cy="1154112"/>
          </a:xfrm>
        </p:spPr>
        <p:txBody>
          <a:bodyPr/>
          <a:lstStyle>
            <a:lvl1pPr>
              <a:defRPr sz="2400"/>
            </a:lvl1pPr>
          </a:lstStyle>
          <a:p>
            <a:pPr lvl="0"/>
            <a:r>
              <a:rPr lang="en-US" dirty="0"/>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991499" y="3420762"/>
            <a:ext cx="9362303" cy="1154112"/>
          </a:xfrm>
        </p:spPr>
        <p:txBody>
          <a:bodyPr/>
          <a:lstStyle>
            <a:lvl1pPr algn="l">
              <a:defRPr sz="2400"/>
            </a:lvl1pPr>
          </a:lstStyle>
          <a:p>
            <a:pPr lvl="0"/>
            <a:r>
              <a:rPr lang="en-US" dirty="0"/>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991499" y="4703806"/>
            <a:ext cx="9362303" cy="1154112"/>
          </a:xfrm>
        </p:spPr>
        <p:txBody>
          <a:bodyPr>
            <a:normAutofit/>
          </a:bodyPr>
          <a:lstStyle>
            <a:lvl1pPr>
              <a:defRPr sz="2400"/>
            </a:lvl1pPr>
          </a:lstStyle>
          <a:p>
            <a:pPr lvl="0"/>
            <a:r>
              <a:rPr lang="en-US" dirty="0"/>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879390" y="1872426"/>
            <a:ext cx="1376817" cy="784830"/>
          </a:xfrm>
          <a:prstGeom prst="rect">
            <a:avLst/>
          </a:prstGeom>
          <a:noFill/>
        </p:spPr>
        <p:txBody>
          <a:bodyPr wrap="square" rtlCol="0">
            <a:spAutoFit/>
          </a:bodyPr>
          <a:lstStyle/>
          <a:p>
            <a:r>
              <a:rPr lang="en-US" sz="4500" dirty="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838202" y="3155468"/>
            <a:ext cx="1376817" cy="784830"/>
          </a:xfrm>
          <a:prstGeom prst="rect">
            <a:avLst/>
          </a:prstGeom>
          <a:noFill/>
        </p:spPr>
        <p:txBody>
          <a:bodyPr wrap="square" rtlCol="0">
            <a:spAutoFit/>
          </a:bodyPr>
          <a:lstStyle/>
          <a:p>
            <a:r>
              <a:rPr lang="en-US" sz="4500" dirty="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838202" y="4438513"/>
            <a:ext cx="1376817" cy="784830"/>
          </a:xfrm>
          <a:prstGeom prst="rect">
            <a:avLst/>
          </a:prstGeom>
          <a:noFill/>
        </p:spPr>
        <p:txBody>
          <a:bodyPr wrap="square" rtlCol="0">
            <a:spAutoFit/>
          </a:bodyPr>
          <a:lstStyle/>
          <a:p>
            <a:r>
              <a:rPr lang="en-US" sz="4500" dirty="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9497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551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 id="2147483660" r:id="rId7"/>
    <p:sldLayoutId id="2147483656" r:id="rId8"/>
    <p:sldLayoutId id="2147483663" r:id="rId9"/>
    <p:sldLayoutId id="2147483662"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ealthvermont.gov/response/coronavirus-covid-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cdc.gov/coronavirus/2019-ncov/prevent-getting-sick/diy-cloth-face-coverings.html"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BA5A50-5572-4F56-9D27-74EC98775339}"/>
              </a:ext>
            </a:extLst>
          </p:cNvPr>
          <p:cNvSpPr>
            <a:spLocks noGrp="1"/>
          </p:cNvSpPr>
          <p:nvPr>
            <p:ph type="ctrTitle"/>
          </p:nvPr>
        </p:nvSpPr>
        <p:spPr>
          <a:xfrm>
            <a:off x="5190977" y="933313"/>
            <a:ext cx="6217921" cy="2387600"/>
          </a:xfrm>
        </p:spPr>
        <p:txBody>
          <a:bodyPr>
            <a:normAutofit/>
          </a:bodyPr>
          <a:lstStyle/>
          <a:p>
            <a:r>
              <a:rPr lang="en-US" sz="4800" dirty="0">
                <a:latin typeface="+mj-lt"/>
              </a:rPr>
              <a:t>COVID-19 Guidance </a:t>
            </a:r>
            <a:r>
              <a:rPr lang="en-US" sz="3600" dirty="0">
                <a:latin typeface="+mn-lt"/>
              </a:rPr>
              <a:t>for </a:t>
            </a:r>
            <a:br>
              <a:rPr lang="en-US" sz="3600" dirty="0">
                <a:latin typeface="+mn-lt"/>
              </a:rPr>
            </a:br>
            <a:r>
              <a:rPr lang="en-US" sz="3600" dirty="0">
                <a:latin typeface="+mn-lt"/>
              </a:rPr>
              <a:t>Emergency Child Care Services</a:t>
            </a:r>
            <a:br>
              <a:rPr lang="en-US" sz="3600" dirty="0">
                <a:latin typeface="+mn-lt"/>
              </a:rPr>
            </a:br>
            <a:r>
              <a:rPr lang="en-US" sz="4400" dirty="0">
                <a:latin typeface="+mj-lt"/>
              </a:rPr>
              <a:t>Part 2</a:t>
            </a:r>
            <a:endParaRPr lang="en-US" sz="4800" dirty="0">
              <a:latin typeface="+mj-lt"/>
            </a:endParaRPr>
          </a:p>
        </p:txBody>
      </p:sp>
      <p:sp>
        <p:nvSpPr>
          <p:cNvPr id="7" name="Subtitle 6">
            <a:extLst>
              <a:ext uri="{FF2B5EF4-FFF2-40B4-BE49-F238E27FC236}">
                <a16:creationId xmlns:a16="http://schemas.microsoft.com/office/drawing/2014/main" id="{579DD334-554E-4A76-95DC-B7BE774C3C35}"/>
              </a:ext>
            </a:extLst>
          </p:cNvPr>
          <p:cNvSpPr>
            <a:spLocks noGrp="1"/>
          </p:cNvSpPr>
          <p:nvPr>
            <p:ph type="subTitle" idx="1"/>
          </p:nvPr>
        </p:nvSpPr>
        <p:spPr>
          <a:xfrm>
            <a:off x="5190977" y="3618074"/>
            <a:ext cx="6064163" cy="1194775"/>
          </a:xfrm>
        </p:spPr>
        <p:txBody>
          <a:bodyPr/>
          <a:lstStyle/>
          <a:p>
            <a:r>
              <a:rPr lang="en-US" dirty="0"/>
              <a:t>Breena Holmes, MD</a:t>
            </a:r>
          </a:p>
          <a:p>
            <a:r>
              <a:rPr lang="en-US" dirty="0"/>
              <a:t>Maternal and Child Health Director</a:t>
            </a:r>
          </a:p>
          <a:p>
            <a:endParaRPr lang="en-US" dirty="0"/>
          </a:p>
        </p:txBody>
      </p:sp>
      <p:sp>
        <p:nvSpPr>
          <p:cNvPr id="9" name="Text Placeholder 8">
            <a:extLst>
              <a:ext uri="{FF2B5EF4-FFF2-40B4-BE49-F238E27FC236}">
                <a16:creationId xmlns:a16="http://schemas.microsoft.com/office/drawing/2014/main" id="{B4AAA4E8-1C91-4D13-BB79-4BED21675962}"/>
              </a:ext>
            </a:extLst>
          </p:cNvPr>
          <p:cNvSpPr>
            <a:spLocks noGrp="1"/>
          </p:cNvSpPr>
          <p:nvPr>
            <p:ph type="body" sz="quarter" idx="14"/>
          </p:nvPr>
        </p:nvSpPr>
        <p:spPr>
          <a:xfrm>
            <a:off x="5190992" y="4983570"/>
            <a:ext cx="6064386" cy="359930"/>
          </a:xfrm>
        </p:spPr>
        <p:txBody>
          <a:bodyPr>
            <a:normAutofit lnSpcReduction="10000"/>
          </a:bodyPr>
          <a:lstStyle/>
          <a:p>
            <a:r>
              <a:rPr lang="en-US" sz="2000" dirty="0"/>
              <a:t>April 7, 2020</a:t>
            </a:r>
          </a:p>
        </p:txBody>
      </p:sp>
      <p:sp>
        <p:nvSpPr>
          <p:cNvPr id="5" name="Footer Placeholder 4">
            <a:extLst>
              <a:ext uri="{FF2B5EF4-FFF2-40B4-BE49-F238E27FC236}">
                <a16:creationId xmlns:a16="http://schemas.microsoft.com/office/drawing/2014/main" id="{51C5DB03-DB6E-4880-A476-855080E36F45}"/>
              </a:ext>
            </a:extLst>
          </p:cNvPr>
          <p:cNvSpPr>
            <a:spLocks noGrp="1"/>
          </p:cNvSpPr>
          <p:nvPr>
            <p:ph type="ftr" sz="quarter" idx="4294967295"/>
          </p:nvPr>
        </p:nvSpPr>
        <p:spPr>
          <a:xfrm>
            <a:off x="0" y="6356350"/>
            <a:ext cx="4114800" cy="365125"/>
          </a:xfrm>
        </p:spPr>
        <p:txBody>
          <a:bodyPr/>
          <a:lstStyle/>
          <a:p>
            <a:r>
              <a:rPr lang="en-US"/>
              <a:t>Vermont Department of Health</a:t>
            </a:r>
            <a:endParaRPr lang="en-US" dirty="0"/>
          </a:p>
        </p:txBody>
      </p:sp>
      <p:pic>
        <p:nvPicPr>
          <p:cNvPr id="15" name="Content Placeholder 14">
            <a:extLst>
              <a:ext uri="{FF2B5EF4-FFF2-40B4-BE49-F238E27FC236}">
                <a16:creationId xmlns:a16="http://schemas.microsoft.com/office/drawing/2014/main" id="{6AD59448-A0F9-4908-96E1-D19AE71DF1E1}"/>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556" r="47659"/>
          <a:stretch/>
        </p:blipFill>
        <p:spPr>
          <a:xfrm>
            <a:off x="-1" y="0"/>
            <a:ext cx="4783015" cy="6863046"/>
          </a:xfrm>
        </p:spPr>
      </p:pic>
    </p:spTree>
    <p:extLst>
      <p:ext uri="{BB962C8B-B14F-4D97-AF65-F5344CB8AC3E}">
        <p14:creationId xmlns:p14="http://schemas.microsoft.com/office/powerpoint/2010/main" val="195615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8949-4679-4581-B1BB-3CF1F8B18E87}"/>
              </a:ext>
            </a:extLst>
          </p:cNvPr>
          <p:cNvSpPr>
            <a:spLocks noGrp="1"/>
          </p:cNvSpPr>
          <p:nvPr>
            <p:ph type="title"/>
          </p:nvPr>
        </p:nvSpPr>
        <p:spPr/>
        <p:txBody>
          <a:bodyPr/>
          <a:lstStyle/>
          <a:p>
            <a:r>
              <a:rPr lang="en-US" dirty="0"/>
              <a:t>New Health Guidance: DROP-OFF &amp; PICK-UP</a:t>
            </a:r>
          </a:p>
        </p:txBody>
      </p:sp>
      <p:sp>
        <p:nvSpPr>
          <p:cNvPr id="7" name="Content Placeholder 6">
            <a:extLst>
              <a:ext uri="{FF2B5EF4-FFF2-40B4-BE49-F238E27FC236}">
                <a16:creationId xmlns:a16="http://schemas.microsoft.com/office/drawing/2014/main" id="{B819C36B-54D7-4166-ACB2-A0D4F8284916}"/>
              </a:ext>
            </a:extLst>
          </p:cNvPr>
          <p:cNvSpPr>
            <a:spLocks noGrp="1"/>
          </p:cNvSpPr>
          <p:nvPr>
            <p:ph idx="1"/>
          </p:nvPr>
        </p:nvSpPr>
        <p:spPr/>
        <p:txBody>
          <a:bodyPr>
            <a:noAutofit/>
          </a:bodyPr>
          <a:lstStyle/>
          <a:p>
            <a:pPr marL="342900" lvl="0" indent="-342900">
              <a:lnSpc>
                <a:spcPct val="100000"/>
              </a:lnSpc>
              <a:spcAft>
                <a:spcPts val="600"/>
              </a:spcAft>
              <a:buFont typeface="Arial" panose="020B0604020202020204" pitchFamily="34" charset="0"/>
              <a:buChar char="•"/>
            </a:pPr>
            <a:r>
              <a:rPr lang="en-US" sz="2000" dirty="0"/>
              <a:t>Stagger arrival and drop off times and/or plan to limit direct contact with parents/caregivers.</a:t>
            </a:r>
          </a:p>
          <a:p>
            <a:pPr marL="342900" lvl="0" indent="-342900">
              <a:lnSpc>
                <a:spcPct val="100000"/>
              </a:lnSpc>
              <a:spcAft>
                <a:spcPts val="600"/>
              </a:spcAft>
              <a:buFont typeface="Arial" panose="020B0604020202020204" pitchFamily="34" charset="0"/>
              <a:buChar char="•"/>
            </a:pPr>
            <a:r>
              <a:rPr lang="en-US" sz="2000" dirty="0">
                <a:solidFill>
                  <a:schemeClr val="accent1"/>
                </a:solidFill>
              </a:rPr>
              <a:t>Same parent or designated person should drop off and pick up the child every day.</a:t>
            </a:r>
          </a:p>
          <a:p>
            <a:pPr marL="342900" lvl="0" indent="-342900">
              <a:lnSpc>
                <a:spcPct val="100000"/>
              </a:lnSpc>
              <a:spcAft>
                <a:spcPts val="600"/>
              </a:spcAft>
              <a:buFont typeface="Arial" panose="020B0604020202020204" pitchFamily="34" charset="0"/>
              <a:buChar char="•"/>
            </a:pPr>
            <a:r>
              <a:rPr lang="en-US" sz="2000" dirty="0"/>
              <a:t>Older people such as grandparents should not pick up their children, because they are more at risk for serious illness.</a:t>
            </a:r>
          </a:p>
          <a:p>
            <a:pPr marL="342900" lvl="0" indent="-342900">
              <a:lnSpc>
                <a:spcPct val="100000"/>
              </a:lnSpc>
              <a:spcAft>
                <a:spcPts val="600"/>
              </a:spcAft>
              <a:buFont typeface="Arial" panose="020B0604020202020204" pitchFamily="34" charset="0"/>
              <a:buChar char="•"/>
            </a:pPr>
            <a:r>
              <a:rPr lang="en-US" sz="2000" dirty="0">
                <a:solidFill>
                  <a:schemeClr val="accent1"/>
                </a:solidFill>
              </a:rPr>
              <a:t>Hand hygiene stations could be set up at the entrance of the facility or the entrance process could be rerouted through a different entrance nearest the sink.</a:t>
            </a:r>
          </a:p>
          <a:p>
            <a:pPr marL="342900" lvl="0" indent="-342900">
              <a:lnSpc>
                <a:spcPct val="100000"/>
              </a:lnSpc>
              <a:spcAft>
                <a:spcPts val="600"/>
              </a:spcAft>
              <a:buFont typeface="Arial" panose="020B0604020202020204" pitchFamily="34" charset="0"/>
              <a:buChar char="•"/>
            </a:pPr>
            <a:r>
              <a:rPr lang="en-US" sz="2000" dirty="0"/>
              <a:t>Parents and caregivers who are self-quarantining due to close contact with a COVID-19 positive individual should NOT do drop-off or pick-up. </a:t>
            </a:r>
          </a:p>
          <a:p>
            <a:pPr marL="342900" lvl="0" indent="-342900">
              <a:lnSpc>
                <a:spcPct val="100000"/>
              </a:lnSpc>
              <a:spcAft>
                <a:spcPts val="600"/>
              </a:spcAft>
              <a:buFont typeface="Arial" panose="020B0604020202020204" pitchFamily="34" charset="0"/>
              <a:buChar char="•"/>
            </a:pPr>
            <a:r>
              <a:rPr lang="en-US" sz="2000" dirty="0">
                <a:solidFill>
                  <a:schemeClr val="accent1"/>
                </a:solidFill>
              </a:rPr>
              <a:t>Consider recommending that parents and caregivers who are heath care workers identify someone else to do drop-off and pick-up.</a:t>
            </a:r>
          </a:p>
        </p:txBody>
      </p:sp>
      <p:sp>
        <p:nvSpPr>
          <p:cNvPr id="5" name="Slide Number Placeholder 4">
            <a:extLst>
              <a:ext uri="{FF2B5EF4-FFF2-40B4-BE49-F238E27FC236}">
                <a16:creationId xmlns:a16="http://schemas.microsoft.com/office/drawing/2014/main" id="{C8ADDD48-96C9-4894-8626-15DB53F796AB}"/>
              </a:ext>
            </a:extLst>
          </p:cNvPr>
          <p:cNvSpPr>
            <a:spLocks noGrp="1"/>
          </p:cNvSpPr>
          <p:nvPr>
            <p:ph type="sldNum" sz="quarter" idx="4"/>
          </p:nvPr>
        </p:nvSpPr>
        <p:spPr/>
        <p:txBody>
          <a:bodyPr/>
          <a:lstStyle/>
          <a:p>
            <a:fld id="{820DBD16-8F52-45AC-8998-73485FE4613D}" type="slidenum">
              <a:rPr lang="en-US" smtClean="0"/>
              <a:pPr/>
              <a:t>10</a:t>
            </a:fld>
            <a:endParaRPr lang="en-US" dirty="0"/>
          </a:p>
        </p:txBody>
      </p:sp>
      <p:sp>
        <p:nvSpPr>
          <p:cNvPr id="6" name="Footer Placeholder 5">
            <a:extLst>
              <a:ext uri="{FF2B5EF4-FFF2-40B4-BE49-F238E27FC236}">
                <a16:creationId xmlns:a16="http://schemas.microsoft.com/office/drawing/2014/main" id="{6C6C3F97-EA92-4444-8D78-74B1B7F486CB}"/>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55087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938B-1348-4760-8273-35DC9F290FC1}"/>
              </a:ext>
            </a:extLst>
          </p:cNvPr>
          <p:cNvSpPr>
            <a:spLocks noGrp="1"/>
          </p:cNvSpPr>
          <p:nvPr>
            <p:ph type="title"/>
          </p:nvPr>
        </p:nvSpPr>
        <p:spPr/>
        <p:txBody>
          <a:bodyPr/>
          <a:lstStyle/>
          <a:p>
            <a:r>
              <a:rPr lang="en-US" dirty="0"/>
              <a:t>New Health Guidance: COVID CASES IN CARE</a:t>
            </a:r>
          </a:p>
        </p:txBody>
      </p:sp>
      <p:sp>
        <p:nvSpPr>
          <p:cNvPr id="3" name="Content Placeholder 2">
            <a:extLst>
              <a:ext uri="{FF2B5EF4-FFF2-40B4-BE49-F238E27FC236}">
                <a16:creationId xmlns:a16="http://schemas.microsoft.com/office/drawing/2014/main" id="{F4C1DBCC-30D1-4BF7-92A6-BF7BB551A4F6}"/>
              </a:ext>
            </a:extLst>
          </p:cNvPr>
          <p:cNvSpPr>
            <a:spLocks noGrp="1"/>
          </p:cNvSpPr>
          <p:nvPr>
            <p:ph idx="1"/>
          </p:nvPr>
        </p:nvSpPr>
        <p:spPr/>
        <p:txBody>
          <a:bodyPr>
            <a:normAutofit/>
          </a:bodyPr>
          <a:lstStyle/>
          <a:p>
            <a:r>
              <a:rPr lang="en-US" dirty="0"/>
              <a:t>When there is a confirmed case of COVID in the childcare program, consult with the Vermont Department of Health. In partnership with the Health Department, the following should be considered:</a:t>
            </a:r>
          </a:p>
          <a:p>
            <a:r>
              <a:rPr lang="en-US" sz="1000" dirty="0"/>
              <a:t> </a:t>
            </a:r>
          </a:p>
          <a:p>
            <a:pPr marL="685800" indent="-342900">
              <a:buFont typeface="Arial" panose="020B0604020202020204" pitchFamily="34" charset="0"/>
              <a:buChar char="•"/>
            </a:pPr>
            <a:r>
              <a:rPr lang="en-US" dirty="0">
                <a:solidFill>
                  <a:schemeClr val="accent1"/>
                </a:solidFill>
              </a:rPr>
              <a:t>Dismiss children and most staff for 2-5 days</a:t>
            </a:r>
          </a:p>
          <a:p>
            <a:pPr marL="685800" indent="-342900">
              <a:buFont typeface="Arial" panose="020B0604020202020204" pitchFamily="34" charset="0"/>
              <a:buChar char="•"/>
            </a:pPr>
            <a:r>
              <a:rPr lang="en-US" dirty="0">
                <a:solidFill>
                  <a:schemeClr val="accent1"/>
                </a:solidFill>
              </a:rPr>
              <a:t>Communicate with staff and parents/caregivers</a:t>
            </a:r>
          </a:p>
          <a:p>
            <a:pPr marL="685800" indent="-342900">
              <a:buFont typeface="Arial" panose="020B0604020202020204" pitchFamily="34" charset="0"/>
              <a:buChar char="•"/>
            </a:pPr>
            <a:r>
              <a:rPr lang="en-US" dirty="0">
                <a:solidFill>
                  <a:schemeClr val="accent1"/>
                </a:solidFill>
              </a:rPr>
              <a:t>Clean and disinfect thoroughly</a:t>
            </a:r>
          </a:p>
          <a:p>
            <a:pPr marL="685800" indent="-342900">
              <a:buFont typeface="Arial" panose="020B0604020202020204" pitchFamily="34" charset="0"/>
              <a:buChar char="•"/>
            </a:pPr>
            <a:r>
              <a:rPr lang="en-US" dirty="0">
                <a:solidFill>
                  <a:schemeClr val="accent1"/>
                </a:solidFill>
              </a:rPr>
              <a:t>Decisions about extending closure</a:t>
            </a:r>
          </a:p>
          <a:p>
            <a:endParaRPr lang="en-US" sz="1100" dirty="0">
              <a:sym typeface="Wingdings" panose="05000000000000000000" pitchFamily="2" charset="2"/>
            </a:endParaRPr>
          </a:p>
          <a:p>
            <a:r>
              <a:rPr lang="en-US" dirty="0">
                <a:sym typeface="Wingdings" panose="05000000000000000000" pitchFamily="2" charset="2"/>
              </a:rPr>
              <a:t> </a:t>
            </a:r>
            <a:r>
              <a:rPr lang="en-US" dirty="0"/>
              <a:t>If there is a reduction in childcare capacity, notify CDD</a:t>
            </a:r>
          </a:p>
        </p:txBody>
      </p:sp>
      <p:sp>
        <p:nvSpPr>
          <p:cNvPr id="4" name="Slide Number Placeholder 3">
            <a:extLst>
              <a:ext uri="{FF2B5EF4-FFF2-40B4-BE49-F238E27FC236}">
                <a16:creationId xmlns:a16="http://schemas.microsoft.com/office/drawing/2014/main" id="{99E2EA11-D972-4836-A001-DAEC24D79F7C}"/>
              </a:ext>
            </a:extLst>
          </p:cNvPr>
          <p:cNvSpPr>
            <a:spLocks noGrp="1"/>
          </p:cNvSpPr>
          <p:nvPr>
            <p:ph type="sldNum" sz="quarter" idx="4"/>
          </p:nvPr>
        </p:nvSpPr>
        <p:spPr/>
        <p:txBody>
          <a:bodyPr/>
          <a:lstStyle/>
          <a:p>
            <a:fld id="{820DBD16-8F52-45AC-8998-73485FE4613D}" type="slidenum">
              <a:rPr lang="en-US" smtClean="0"/>
              <a:pPr/>
              <a:t>11</a:t>
            </a:fld>
            <a:endParaRPr lang="en-US" dirty="0"/>
          </a:p>
        </p:txBody>
      </p:sp>
      <p:sp>
        <p:nvSpPr>
          <p:cNvPr id="5" name="Footer Placeholder 4">
            <a:extLst>
              <a:ext uri="{FF2B5EF4-FFF2-40B4-BE49-F238E27FC236}">
                <a16:creationId xmlns:a16="http://schemas.microsoft.com/office/drawing/2014/main" id="{A052AE2A-306E-458B-B781-2B6E19D3A0DB}"/>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67380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3F32-3614-4638-B925-1162BE52E20F}"/>
              </a:ext>
            </a:extLst>
          </p:cNvPr>
          <p:cNvSpPr>
            <a:spLocks noGrp="1"/>
          </p:cNvSpPr>
          <p:nvPr>
            <p:ph type="title"/>
          </p:nvPr>
        </p:nvSpPr>
        <p:spPr/>
        <p:txBody>
          <a:bodyPr/>
          <a:lstStyle/>
          <a:p>
            <a:r>
              <a:rPr lang="en-US" dirty="0"/>
              <a:t>New Health Guidance</a:t>
            </a:r>
          </a:p>
        </p:txBody>
      </p:sp>
      <p:sp>
        <p:nvSpPr>
          <p:cNvPr id="3" name="Content Placeholder 2">
            <a:extLst>
              <a:ext uri="{FF2B5EF4-FFF2-40B4-BE49-F238E27FC236}">
                <a16:creationId xmlns:a16="http://schemas.microsoft.com/office/drawing/2014/main" id="{9770B3AA-761B-46B9-8DD7-7F33128090A3}"/>
              </a:ext>
            </a:extLst>
          </p:cNvPr>
          <p:cNvSpPr>
            <a:spLocks noGrp="1"/>
          </p:cNvSpPr>
          <p:nvPr>
            <p:ph sz="half" idx="1"/>
          </p:nvPr>
        </p:nvSpPr>
        <p:spPr>
          <a:xfrm>
            <a:off x="838200" y="1825625"/>
            <a:ext cx="5076825" cy="4351338"/>
          </a:xfrm>
        </p:spPr>
        <p:txBody>
          <a:bodyPr/>
          <a:lstStyle/>
          <a:p>
            <a:pPr>
              <a:spcAft>
                <a:spcPts val="600"/>
              </a:spcAft>
            </a:pPr>
            <a:r>
              <a:rPr lang="en-US" dirty="0">
                <a:latin typeface="+mj-lt"/>
              </a:rPr>
              <a:t>SOCIAL DISTANCING STRATEGIES </a:t>
            </a:r>
          </a:p>
          <a:p>
            <a:pPr marL="342900" indent="-342900">
              <a:buClr>
                <a:schemeClr val="accent1"/>
              </a:buClr>
              <a:buFont typeface="Arial" panose="020B0604020202020204" pitchFamily="34" charset="0"/>
              <a:buChar char="•"/>
            </a:pPr>
            <a:r>
              <a:rPr lang="en-US" dirty="0"/>
              <a:t>Wherever possible, the same childcare providers should remain with the </a:t>
            </a:r>
            <a:r>
              <a:rPr lang="en-US" dirty="0">
                <a:solidFill>
                  <a:schemeClr val="accent1"/>
                </a:solidFill>
                <a:latin typeface="+mj-lt"/>
              </a:rPr>
              <a:t>same group each day</a:t>
            </a:r>
            <a:r>
              <a:rPr lang="en-US" dirty="0"/>
              <a:t>.</a:t>
            </a:r>
          </a:p>
          <a:p>
            <a:pPr marL="342900" indent="-342900">
              <a:buClr>
                <a:schemeClr val="accent1"/>
              </a:buClr>
              <a:buFont typeface="Arial" panose="020B0604020202020204" pitchFamily="34" charset="0"/>
              <a:buChar char="•"/>
            </a:pPr>
            <a:r>
              <a:rPr lang="en-US" dirty="0"/>
              <a:t>At nap time, place </a:t>
            </a:r>
            <a:r>
              <a:rPr lang="en-US" dirty="0">
                <a:solidFill>
                  <a:schemeClr val="accent1"/>
                </a:solidFill>
                <a:latin typeface="+mj-lt"/>
              </a:rPr>
              <a:t>resting children head to toe </a:t>
            </a:r>
            <a:r>
              <a:rPr lang="en-US" dirty="0"/>
              <a:t>in order to further reduce the potential for viral spread. Programs with sufficient space should place children </a:t>
            </a:r>
            <a:r>
              <a:rPr lang="en-US" dirty="0">
                <a:solidFill>
                  <a:schemeClr val="accent1"/>
                </a:solidFill>
                <a:latin typeface="+mj-lt"/>
              </a:rPr>
              <a:t>6 feet apart at naptime </a:t>
            </a:r>
            <a:r>
              <a:rPr lang="en-US" dirty="0"/>
              <a:t>as much as possible. </a:t>
            </a:r>
          </a:p>
          <a:p>
            <a:endParaRPr lang="en-US" dirty="0"/>
          </a:p>
        </p:txBody>
      </p:sp>
      <p:sp>
        <p:nvSpPr>
          <p:cNvPr id="6" name="Content Placeholder 5">
            <a:extLst>
              <a:ext uri="{FF2B5EF4-FFF2-40B4-BE49-F238E27FC236}">
                <a16:creationId xmlns:a16="http://schemas.microsoft.com/office/drawing/2014/main" id="{88A095B5-1D91-4F70-A1FA-8374B6622842}"/>
              </a:ext>
            </a:extLst>
          </p:cNvPr>
          <p:cNvSpPr>
            <a:spLocks noGrp="1"/>
          </p:cNvSpPr>
          <p:nvPr>
            <p:ph sz="half" idx="2"/>
          </p:nvPr>
        </p:nvSpPr>
        <p:spPr/>
        <p:txBody>
          <a:bodyPr/>
          <a:lstStyle/>
          <a:p>
            <a:pPr>
              <a:spcAft>
                <a:spcPts val="600"/>
              </a:spcAft>
            </a:pPr>
            <a:r>
              <a:rPr lang="en-US" dirty="0">
                <a:latin typeface="+mj-lt"/>
              </a:rPr>
              <a:t>TOYS &amp; BEDDING</a:t>
            </a:r>
          </a:p>
          <a:p>
            <a:pPr marL="342900" indent="-342900">
              <a:buClr>
                <a:schemeClr val="accent1"/>
              </a:buClr>
              <a:buFont typeface="Arial" panose="020B0604020202020204" pitchFamily="34" charset="0"/>
              <a:buChar char="•"/>
            </a:pPr>
            <a:r>
              <a:rPr lang="en-US" dirty="0"/>
              <a:t>Clean </a:t>
            </a:r>
            <a:r>
              <a:rPr lang="en-US" dirty="0">
                <a:solidFill>
                  <a:schemeClr val="accent1"/>
                </a:solidFill>
                <a:latin typeface="+mj-lt"/>
              </a:rPr>
              <a:t>playground equipment </a:t>
            </a:r>
            <a:r>
              <a:rPr lang="en-US" dirty="0"/>
              <a:t>to the best of your ability </a:t>
            </a:r>
          </a:p>
          <a:p>
            <a:pPr marL="342900" indent="-342900">
              <a:buClr>
                <a:schemeClr val="accent1"/>
              </a:buClr>
              <a:buFont typeface="Arial" panose="020B0604020202020204" pitchFamily="34" charset="0"/>
              <a:buChar char="•"/>
            </a:pPr>
            <a:r>
              <a:rPr lang="en-US" dirty="0">
                <a:solidFill>
                  <a:schemeClr val="accent1"/>
                </a:solidFill>
                <a:latin typeface="+mj-lt"/>
              </a:rPr>
              <a:t>Toys that cannot be cleaned and sanitized should not be used</a:t>
            </a:r>
            <a:r>
              <a:rPr lang="en-US" dirty="0"/>
              <a:t>, including items such as soft toys, dress-up clothes, and puppets.</a:t>
            </a:r>
          </a:p>
          <a:p>
            <a:pPr marL="342900" indent="-342900">
              <a:buClr>
                <a:schemeClr val="accent1"/>
              </a:buClr>
              <a:buFont typeface="Arial" panose="020B0604020202020204" pitchFamily="34" charset="0"/>
              <a:buChar char="•"/>
            </a:pPr>
            <a:r>
              <a:rPr lang="en-US" dirty="0">
                <a:solidFill>
                  <a:schemeClr val="accent1"/>
                </a:solidFill>
                <a:latin typeface="+mj-lt"/>
              </a:rPr>
              <a:t>Use bedding that can be washed </a:t>
            </a:r>
            <a:r>
              <a:rPr lang="en-US" dirty="0"/>
              <a:t>(1x/week). Per childcare licensing regulations, children's bedding is required to be stored separately.</a:t>
            </a:r>
          </a:p>
          <a:p>
            <a:endParaRPr lang="en-US" dirty="0"/>
          </a:p>
        </p:txBody>
      </p:sp>
      <p:sp>
        <p:nvSpPr>
          <p:cNvPr id="4" name="Slide Number Placeholder 3">
            <a:extLst>
              <a:ext uri="{FF2B5EF4-FFF2-40B4-BE49-F238E27FC236}">
                <a16:creationId xmlns:a16="http://schemas.microsoft.com/office/drawing/2014/main" id="{FA52BA9F-790D-4F7C-9C6C-322AC15B08C9}"/>
              </a:ext>
            </a:extLst>
          </p:cNvPr>
          <p:cNvSpPr>
            <a:spLocks noGrp="1"/>
          </p:cNvSpPr>
          <p:nvPr>
            <p:ph type="sldNum" sz="quarter" idx="4"/>
          </p:nvPr>
        </p:nvSpPr>
        <p:spPr/>
        <p:txBody>
          <a:bodyPr/>
          <a:lstStyle/>
          <a:p>
            <a:fld id="{820DBD16-8F52-45AC-8998-73485FE4613D}" type="slidenum">
              <a:rPr lang="en-US" smtClean="0"/>
              <a:pPr/>
              <a:t>12</a:t>
            </a:fld>
            <a:endParaRPr lang="en-US" dirty="0"/>
          </a:p>
        </p:txBody>
      </p:sp>
      <p:sp>
        <p:nvSpPr>
          <p:cNvPr id="5" name="Footer Placeholder 4">
            <a:extLst>
              <a:ext uri="{FF2B5EF4-FFF2-40B4-BE49-F238E27FC236}">
                <a16:creationId xmlns:a16="http://schemas.microsoft.com/office/drawing/2014/main" id="{0DEC1100-B081-4C4A-B272-77D5552AAF26}"/>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92744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3F4-45B8-4364-9A3B-5F0EBAE56221}"/>
              </a:ext>
            </a:extLst>
          </p:cNvPr>
          <p:cNvSpPr>
            <a:spLocks noGrp="1"/>
          </p:cNvSpPr>
          <p:nvPr>
            <p:ph type="title"/>
          </p:nvPr>
        </p:nvSpPr>
        <p:spPr/>
        <p:txBody>
          <a:bodyPr/>
          <a:lstStyle/>
          <a:p>
            <a:r>
              <a:rPr lang="en-US" dirty="0"/>
              <a:t>New Health Guidance: ADDITIONAL NEW ITEMS</a:t>
            </a:r>
          </a:p>
        </p:txBody>
      </p:sp>
      <p:sp>
        <p:nvSpPr>
          <p:cNvPr id="3" name="Content Placeholder 2">
            <a:extLst>
              <a:ext uri="{FF2B5EF4-FFF2-40B4-BE49-F238E27FC236}">
                <a16:creationId xmlns:a16="http://schemas.microsoft.com/office/drawing/2014/main" id="{8702035B-E38E-4CC6-B956-08214006E3AF}"/>
              </a:ext>
            </a:extLst>
          </p:cNvPr>
          <p:cNvSpPr>
            <a:spLocks noGrp="1"/>
          </p:cNvSpPr>
          <p:nvPr>
            <p:ph idx="1"/>
          </p:nvPr>
        </p:nvSpPr>
        <p:spPr>
          <a:xfrm>
            <a:off x="2638425" y="3535328"/>
            <a:ext cx="8086724" cy="2341597"/>
          </a:xfrm>
        </p:spPr>
        <p:txBody>
          <a:bodyPr/>
          <a:lstStyle/>
          <a:p>
            <a:r>
              <a:rPr lang="en-US" dirty="0">
                <a:latin typeface="+mj-lt"/>
              </a:rPr>
              <a:t>Additional updated guidance</a:t>
            </a:r>
          </a:p>
          <a:p>
            <a:pPr marL="342900" indent="-342900">
              <a:buFont typeface="Arial" panose="020B0604020202020204" pitchFamily="34" charset="0"/>
              <a:buChar char="•"/>
            </a:pPr>
            <a:r>
              <a:rPr lang="en-US" dirty="0"/>
              <a:t>Updated Healthy Hand Hygiene Behavior</a:t>
            </a:r>
          </a:p>
          <a:p>
            <a:pPr marL="342900" indent="-342900">
              <a:buFont typeface="Arial" panose="020B0604020202020204" pitchFamily="34" charset="0"/>
              <a:buChar char="•"/>
            </a:pPr>
            <a:r>
              <a:rPr lang="en-US" dirty="0"/>
              <a:t>Cleaning &amp; Disinfecting</a:t>
            </a:r>
          </a:p>
          <a:p>
            <a:pPr marL="342900" indent="-342900">
              <a:buFont typeface="Arial" panose="020B0604020202020204" pitchFamily="34" charset="0"/>
              <a:buChar char="•"/>
            </a:pPr>
            <a:r>
              <a:rPr lang="en-US" dirty="0"/>
              <a:t>Caring for Infants and Toddlers</a:t>
            </a:r>
          </a:p>
          <a:p>
            <a:pPr marL="342900" indent="-342900">
              <a:buFont typeface="Arial" panose="020B0604020202020204" pitchFamily="34" charset="0"/>
              <a:buChar char="•"/>
            </a:pPr>
            <a:r>
              <a:rPr lang="en-US" dirty="0"/>
              <a:t>Food Preparation and Meal Service </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38BD641-CB53-4510-B69B-79E1A8EF3898}"/>
              </a:ext>
            </a:extLst>
          </p:cNvPr>
          <p:cNvSpPr>
            <a:spLocks noGrp="1"/>
          </p:cNvSpPr>
          <p:nvPr>
            <p:ph type="sldNum" sz="quarter" idx="4"/>
          </p:nvPr>
        </p:nvSpPr>
        <p:spPr/>
        <p:txBody>
          <a:bodyPr/>
          <a:lstStyle/>
          <a:p>
            <a:fld id="{820DBD16-8F52-45AC-8998-73485FE4613D}" type="slidenum">
              <a:rPr lang="en-US" smtClean="0"/>
              <a:pPr/>
              <a:t>13</a:t>
            </a:fld>
            <a:endParaRPr lang="en-US" dirty="0"/>
          </a:p>
        </p:txBody>
      </p:sp>
      <p:sp>
        <p:nvSpPr>
          <p:cNvPr id="5" name="Footer Placeholder 4">
            <a:extLst>
              <a:ext uri="{FF2B5EF4-FFF2-40B4-BE49-F238E27FC236}">
                <a16:creationId xmlns:a16="http://schemas.microsoft.com/office/drawing/2014/main" id="{3C3CE7A8-938C-4CE6-AFD6-0C57F6B604D9}"/>
              </a:ext>
            </a:extLst>
          </p:cNvPr>
          <p:cNvSpPr>
            <a:spLocks noGrp="1"/>
          </p:cNvSpPr>
          <p:nvPr>
            <p:ph type="ftr" sz="quarter" idx="3"/>
          </p:nvPr>
        </p:nvSpPr>
        <p:spPr/>
        <p:txBody>
          <a:bodyPr/>
          <a:lstStyle/>
          <a:p>
            <a:r>
              <a:rPr lang="en-US"/>
              <a:t>Vermont Department of Health</a:t>
            </a:r>
            <a:endParaRPr lang="en-US" dirty="0"/>
          </a:p>
        </p:txBody>
      </p:sp>
      <p:pic>
        <p:nvPicPr>
          <p:cNvPr id="16" name="Picture 15">
            <a:extLst>
              <a:ext uri="{FF2B5EF4-FFF2-40B4-BE49-F238E27FC236}">
                <a16:creationId xmlns:a16="http://schemas.microsoft.com/office/drawing/2014/main" id="{8915C6B7-2BD5-4919-B66E-76EA760EA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74656"/>
            <a:ext cx="1280160" cy="1280160"/>
          </a:xfrm>
          <a:prstGeom prst="rect">
            <a:avLst/>
          </a:prstGeom>
        </p:spPr>
      </p:pic>
      <p:pic>
        <p:nvPicPr>
          <p:cNvPr id="20" name="Picture 19">
            <a:extLst>
              <a:ext uri="{FF2B5EF4-FFF2-40B4-BE49-F238E27FC236}">
                <a16:creationId xmlns:a16="http://schemas.microsoft.com/office/drawing/2014/main" id="{972ECF01-6C1F-4E48-8949-490CD808E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72646"/>
            <a:ext cx="1280160" cy="1280160"/>
          </a:xfrm>
          <a:prstGeom prst="rect">
            <a:avLst/>
          </a:prstGeom>
        </p:spPr>
      </p:pic>
      <p:pic>
        <p:nvPicPr>
          <p:cNvPr id="22" name="Picture 21">
            <a:extLst>
              <a:ext uri="{FF2B5EF4-FFF2-40B4-BE49-F238E27FC236}">
                <a16:creationId xmlns:a16="http://schemas.microsoft.com/office/drawing/2014/main" id="{24A01ABA-D38F-4AFF-91BD-C7F19E6EA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770636"/>
            <a:ext cx="1280160" cy="1280160"/>
          </a:xfrm>
          <a:prstGeom prst="rect">
            <a:avLst/>
          </a:prstGeom>
        </p:spPr>
      </p:pic>
      <p:sp>
        <p:nvSpPr>
          <p:cNvPr id="24" name="TextBox 23">
            <a:extLst>
              <a:ext uri="{FF2B5EF4-FFF2-40B4-BE49-F238E27FC236}">
                <a16:creationId xmlns:a16="http://schemas.microsoft.com/office/drawing/2014/main" id="{4EAD282E-DB0F-4253-87D8-FEFF21B0BA64}"/>
              </a:ext>
            </a:extLst>
          </p:cNvPr>
          <p:cNvSpPr txBox="1"/>
          <p:nvPr/>
        </p:nvSpPr>
        <p:spPr>
          <a:xfrm>
            <a:off x="2640492" y="2374702"/>
            <a:ext cx="7084533" cy="923330"/>
          </a:xfrm>
          <a:prstGeom prst="rect">
            <a:avLst/>
          </a:prstGeom>
          <a:solidFill>
            <a:schemeClr val="accent1">
              <a:lumMod val="20000"/>
              <a:lumOff val="80000"/>
            </a:schemeClr>
          </a:solidFill>
          <a:ln>
            <a:solidFill>
              <a:schemeClr val="accent1"/>
            </a:solidFill>
          </a:ln>
        </p:spPr>
        <p:txBody>
          <a:bodyPr wrap="square" lIns="182880" tIns="91440" rIns="182880" bIns="91440" rtlCol="0">
            <a:spAutoFit/>
          </a:bodyPr>
          <a:lstStyle/>
          <a:p>
            <a:r>
              <a:rPr lang="en-US" sz="2400" dirty="0"/>
              <a:t>Increased age of individuals that should </a:t>
            </a:r>
            <a:r>
              <a:rPr lang="en-US" sz="2400" u="sng" dirty="0"/>
              <a:t>not</a:t>
            </a:r>
            <a:r>
              <a:rPr lang="en-US" sz="2400" dirty="0"/>
              <a:t> provide childcare during this time to </a:t>
            </a:r>
            <a:r>
              <a:rPr lang="en-US" sz="2400" dirty="0">
                <a:latin typeface="+mj-lt"/>
              </a:rPr>
              <a:t>Age 65</a:t>
            </a:r>
          </a:p>
        </p:txBody>
      </p:sp>
    </p:spTree>
    <p:extLst>
      <p:ext uri="{BB962C8B-B14F-4D97-AF65-F5344CB8AC3E}">
        <p14:creationId xmlns:p14="http://schemas.microsoft.com/office/powerpoint/2010/main" val="375613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1AD-0F54-4011-BE19-1787675FCA6E}"/>
              </a:ext>
            </a:extLst>
          </p:cNvPr>
          <p:cNvSpPr>
            <a:spLocks noGrp="1"/>
          </p:cNvSpPr>
          <p:nvPr>
            <p:ph type="title"/>
          </p:nvPr>
        </p:nvSpPr>
        <p:spPr/>
        <p:txBody>
          <a:bodyPr/>
          <a:lstStyle/>
          <a:p>
            <a:r>
              <a:rPr lang="en-US" dirty="0"/>
              <a:t>Heath Guidance: GENERAL GUIDANCE REMINDER</a:t>
            </a:r>
          </a:p>
        </p:txBody>
      </p:sp>
      <p:sp>
        <p:nvSpPr>
          <p:cNvPr id="3" name="Content Placeholder 2">
            <a:extLst>
              <a:ext uri="{FF2B5EF4-FFF2-40B4-BE49-F238E27FC236}">
                <a16:creationId xmlns:a16="http://schemas.microsoft.com/office/drawing/2014/main" id="{30BD2A8D-90E6-4FAF-86D5-C0F9A6923D03}"/>
              </a:ext>
            </a:extLst>
          </p:cNvPr>
          <p:cNvSpPr>
            <a:spLocks noGrp="1"/>
          </p:cNvSpPr>
          <p:nvPr>
            <p:ph idx="1"/>
          </p:nvPr>
        </p:nvSpPr>
        <p:spPr>
          <a:xfrm>
            <a:off x="838200" y="3048001"/>
            <a:ext cx="10515600" cy="3467099"/>
          </a:xfrm>
        </p:spPr>
        <p:txBody>
          <a:bodyPr>
            <a:noAutofit/>
          </a:bodyPr>
          <a:lstStyle/>
          <a:p>
            <a:pPr marL="457200" indent="-457200">
              <a:lnSpc>
                <a:spcPct val="100000"/>
              </a:lnSpc>
              <a:spcBef>
                <a:spcPts val="1200"/>
              </a:spcBef>
              <a:spcAft>
                <a:spcPts val="1200"/>
              </a:spcAft>
              <a:buFont typeface="+mj-lt"/>
              <a:buAutoNum type="arabicPeriod"/>
            </a:pPr>
            <a:r>
              <a:rPr lang="en-US" dirty="0"/>
              <a:t>Small groups, </a:t>
            </a:r>
            <a:r>
              <a:rPr lang="en-US" dirty="0">
                <a:latin typeface="+mj-lt"/>
              </a:rPr>
              <a:t>not more than </a:t>
            </a:r>
            <a:r>
              <a:rPr lang="en-US" u="sng" dirty="0">
                <a:latin typeface="+mj-lt"/>
              </a:rPr>
              <a:t>10</a:t>
            </a:r>
            <a:r>
              <a:rPr lang="en-US" dirty="0">
                <a:latin typeface="+mj-lt"/>
              </a:rPr>
              <a:t> individuals in a classroom</a:t>
            </a:r>
            <a:r>
              <a:rPr lang="en-US" dirty="0"/>
              <a:t>, including teachers</a:t>
            </a:r>
          </a:p>
          <a:p>
            <a:pPr marL="457200" indent="-457200">
              <a:lnSpc>
                <a:spcPct val="100000"/>
              </a:lnSpc>
              <a:spcBef>
                <a:spcPts val="1200"/>
              </a:spcBef>
              <a:spcAft>
                <a:spcPts val="1200"/>
              </a:spcAft>
              <a:buFont typeface="+mj-lt"/>
              <a:buAutoNum type="arabicPeriod"/>
            </a:pPr>
            <a:r>
              <a:rPr lang="en-US" dirty="0"/>
              <a:t>Absolutely </a:t>
            </a:r>
            <a:r>
              <a:rPr lang="en-US" dirty="0">
                <a:latin typeface="+mj-lt"/>
              </a:rPr>
              <a:t>no large group activities</a:t>
            </a:r>
            <a:r>
              <a:rPr lang="en-US" dirty="0"/>
              <a:t>  </a:t>
            </a:r>
          </a:p>
          <a:p>
            <a:pPr marL="457200" indent="-457200">
              <a:lnSpc>
                <a:spcPct val="100000"/>
              </a:lnSpc>
              <a:spcAft>
                <a:spcPts val="1200"/>
              </a:spcAft>
              <a:buFont typeface="+mj-lt"/>
              <a:buAutoNum type="arabicPeriod"/>
            </a:pPr>
            <a:r>
              <a:rPr lang="en-US" dirty="0"/>
              <a:t>Frequent </a:t>
            </a:r>
            <a:r>
              <a:rPr lang="en-US" dirty="0">
                <a:latin typeface="+mj-lt"/>
              </a:rPr>
              <a:t>handwashing</a:t>
            </a:r>
            <a:r>
              <a:rPr lang="en-US" dirty="0"/>
              <a:t> with soap and water for </a:t>
            </a:r>
            <a:r>
              <a:rPr lang="en-US" dirty="0">
                <a:latin typeface="+mj-lt"/>
              </a:rPr>
              <a:t>at least 20 seconds</a:t>
            </a:r>
            <a:endParaRPr lang="en-US" dirty="0"/>
          </a:p>
          <a:p>
            <a:pPr marL="457200" lvl="0" indent="-457200">
              <a:lnSpc>
                <a:spcPct val="100000"/>
              </a:lnSpc>
              <a:spcAft>
                <a:spcPts val="1200"/>
              </a:spcAft>
              <a:buFont typeface="+mj-lt"/>
              <a:buAutoNum type="arabicPeriod"/>
            </a:pPr>
            <a:r>
              <a:rPr lang="en-US" dirty="0">
                <a:latin typeface="+mj-lt"/>
              </a:rPr>
              <a:t>Frequent thorough cleaning each day</a:t>
            </a:r>
          </a:p>
          <a:p>
            <a:pPr marL="457200" lvl="0" indent="-457200">
              <a:lnSpc>
                <a:spcPct val="100000"/>
              </a:lnSpc>
              <a:spcAft>
                <a:spcPts val="1200"/>
              </a:spcAft>
              <a:buFont typeface="+mj-lt"/>
              <a:buAutoNum type="arabicPeriod"/>
            </a:pPr>
            <a:r>
              <a:rPr lang="en-US" dirty="0">
                <a:latin typeface="+mj-lt"/>
              </a:rPr>
              <a:t>No outside visitors and volunteers </a:t>
            </a:r>
          </a:p>
        </p:txBody>
      </p:sp>
      <p:sp>
        <p:nvSpPr>
          <p:cNvPr id="4" name="Slide Number Placeholder 3">
            <a:extLst>
              <a:ext uri="{FF2B5EF4-FFF2-40B4-BE49-F238E27FC236}">
                <a16:creationId xmlns:a16="http://schemas.microsoft.com/office/drawing/2014/main" id="{A973A10E-9167-46AB-B37B-B357440FF237}"/>
              </a:ext>
            </a:extLst>
          </p:cNvPr>
          <p:cNvSpPr>
            <a:spLocks noGrp="1"/>
          </p:cNvSpPr>
          <p:nvPr>
            <p:ph type="sldNum" sz="quarter" idx="4"/>
          </p:nvPr>
        </p:nvSpPr>
        <p:spPr/>
        <p:txBody>
          <a:bodyPr/>
          <a:lstStyle/>
          <a:p>
            <a:fld id="{820DBD16-8F52-45AC-8998-73485FE4613D}" type="slidenum">
              <a:rPr lang="en-US" smtClean="0"/>
              <a:pPr/>
              <a:t>14</a:t>
            </a:fld>
            <a:endParaRPr lang="en-US" dirty="0"/>
          </a:p>
        </p:txBody>
      </p:sp>
      <p:sp>
        <p:nvSpPr>
          <p:cNvPr id="5" name="Footer Placeholder 4">
            <a:extLst>
              <a:ext uri="{FF2B5EF4-FFF2-40B4-BE49-F238E27FC236}">
                <a16:creationId xmlns:a16="http://schemas.microsoft.com/office/drawing/2014/main" id="{616C6AFD-5F25-432A-BA58-22A765440A5C}"/>
              </a:ext>
            </a:extLst>
          </p:cNvPr>
          <p:cNvSpPr>
            <a:spLocks noGrp="1"/>
          </p:cNvSpPr>
          <p:nvPr>
            <p:ph type="ftr" sz="quarter" idx="3"/>
          </p:nvPr>
        </p:nvSpPr>
        <p:spPr/>
        <p:txBody>
          <a:bodyPr/>
          <a:lstStyle/>
          <a:p>
            <a:r>
              <a:rPr lang="en-US" dirty="0"/>
              <a:t>Vermont Department of Health</a:t>
            </a:r>
          </a:p>
        </p:txBody>
      </p:sp>
      <p:grpSp>
        <p:nvGrpSpPr>
          <p:cNvPr id="13" name="Group 12">
            <a:extLst>
              <a:ext uri="{FF2B5EF4-FFF2-40B4-BE49-F238E27FC236}">
                <a16:creationId xmlns:a16="http://schemas.microsoft.com/office/drawing/2014/main" id="{671B8171-D345-432F-81D6-BFBB94DE7B4C}"/>
              </a:ext>
            </a:extLst>
          </p:cNvPr>
          <p:cNvGrpSpPr/>
          <p:nvPr/>
        </p:nvGrpSpPr>
        <p:grpSpPr>
          <a:xfrm>
            <a:off x="3705832" y="2036311"/>
            <a:ext cx="4780335" cy="805311"/>
            <a:chOff x="2452689" y="5414522"/>
            <a:chExt cx="7758111" cy="1306957"/>
          </a:xfrm>
        </p:grpSpPr>
        <p:pic>
          <p:nvPicPr>
            <p:cNvPr id="7" name="Picture 6">
              <a:extLst>
                <a:ext uri="{FF2B5EF4-FFF2-40B4-BE49-F238E27FC236}">
                  <a16:creationId xmlns:a16="http://schemas.microsoft.com/office/drawing/2014/main" id="{646438A7-EF99-4E0C-A200-887CFE073F5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52975" y="5414522"/>
              <a:ext cx="2390775" cy="1306957"/>
            </a:xfrm>
            <a:prstGeom prst="rect">
              <a:avLst/>
            </a:prstGeom>
          </p:spPr>
        </p:pic>
        <p:pic>
          <p:nvPicPr>
            <p:cNvPr id="10" name="Picture 9">
              <a:extLst>
                <a:ext uri="{FF2B5EF4-FFF2-40B4-BE49-F238E27FC236}">
                  <a16:creationId xmlns:a16="http://schemas.microsoft.com/office/drawing/2014/main" id="{993E057D-8105-4111-8425-5E2DAF081126}"/>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394"/>
            <a:stretch/>
          </p:blipFill>
          <p:spPr>
            <a:xfrm>
              <a:off x="7115175" y="5414522"/>
              <a:ext cx="2357437" cy="1306957"/>
            </a:xfrm>
            <a:prstGeom prst="rect">
              <a:avLst/>
            </a:prstGeom>
          </p:spPr>
        </p:pic>
        <p:pic>
          <p:nvPicPr>
            <p:cNvPr id="11" name="Picture 10">
              <a:extLst>
                <a:ext uri="{FF2B5EF4-FFF2-40B4-BE49-F238E27FC236}">
                  <a16:creationId xmlns:a16="http://schemas.microsoft.com/office/drawing/2014/main" id="{5AC38F2D-B6A2-48BE-858C-A12BCA6682B9}"/>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r="1793"/>
            <a:stretch/>
          </p:blipFill>
          <p:spPr>
            <a:xfrm>
              <a:off x="2452689" y="5414522"/>
              <a:ext cx="2347912" cy="1306957"/>
            </a:xfrm>
            <a:prstGeom prst="rect">
              <a:avLst/>
            </a:prstGeom>
          </p:spPr>
        </p:pic>
        <p:pic>
          <p:nvPicPr>
            <p:cNvPr id="12" name="Picture 11">
              <a:extLst>
                <a:ext uri="{FF2B5EF4-FFF2-40B4-BE49-F238E27FC236}">
                  <a16:creationId xmlns:a16="http://schemas.microsoft.com/office/drawing/2014/main" id="{850BE8C2-E7ED-4CD0-A941-C5E2E1803813}"/>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395" r="65936"/>
            <a:stretch/>
          </p:blipFill>
          <p:spPr>
            <a:xfrm>
              <a:off x="9429749" y="5414522"/>
              <a:ext cx="781051" cy="1306957"/>
            </a:xfrm>
            <a:prstGeom prst="rect">
              <a:avLst/>
            </a:prstGeom>
          </p:spPr>
        </p:pic>
      </p:grpSp>
    </p:spTree>
    <p:extLst>
      <p:ext uri="{BB962C8B-B14F-4D97-AF65-F5344CB8AC3E}">
        <p14:creationId xmlns:p14="http://schemas.microsoft.com/office/powerpoint/2010/main" val="200110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3A48-7CAD-47FC-8547-3834DD58FD2C}"/>
              </a:ext>
            </a:extLst>
          </p:cNvPr>
          <p:cNvSpPr>
            <a:spLocks noGrp="1"/>
          </p:cNvSpPr>
          <p:nvPr>
            <p:ph type="title"/>
          </p:nvPr>
        </p:nvSpPr>
        <p:spPr/>
        <p:txBody>
          <a:bodyPr/>
          <a:lstStyle/>
          <a:p>
            <a:r>
              <a:rPr lang="en-US" dirty="0"/>
              <a:t>Health Questions Resource for Childcare Services</a:t>
            </a:r>
          </a:p>
        </p:txBody>
      </p:sp>
      <p:sp>
        <p:nvSpPr>
          <p:cNvPr id="3" name="Content Placeholder 2">
            <a:extLst>
              <a:ext uri="{FF2B5EF4-FFF2-40B4-BE49-F238E27FC236}">
                <a16:creationId xmlns:a16="http://schemas.microsoft.com/office/drawing/2014/main" id="{CC08FCFA-869C-4F9B-8C1D-03ACA90B5FFC}"/>
              </a:ext>
            </a:extLst>
          </p:cNvPr>
          <p:cNvSpPr>
            <a:spLocks noGrp="1"/>
          </p:cNvSpPr>
          <p:nvPr>
            <p:ph idx="1"/>
          </p:nvPr>
        </p:nvSpPr>
        <p:spPr>
          <a:xfrm>
            <a:off x="838200" y="1892300"/>
            <a:ext cx="10515600" cy="4351338"/>
          </a:xfrm>
        </p:spPr>
        <p:txBody>
          <a:bodyPr/>
          <a:lstStyle/>
          <a:p>
            <a:r>
              <a:rPr lang="en-US" dirty="0"/>
              <a:t>The Department of Health has </a:t>
            </a:r>
            <a:r>
              <a:rPr lang="en-US" dirty="0">
                <a:latin typeface="+mj-lt"/>
              </a:rPr>
              <a:t>public health nurses available to childcare programs and school providing childcare services </a:t>
            </a:r>
            <a:r>
              <a:rPr lang="en-US" dirty="0"/>
              <a:t>to answer health related childcare questions </a:t>
            </a:r>
          </a:p>
          <a:p>
            <a:endParaRPr lang="en-US" sz="3600" dirty="0"/>
          </a:p>
          <a:p>
            <a:pPr algn="ctr"/>
            <a:r>
              <a:rPr lang="en-US" dirty="0">
                <a:solidFill>
                  <a:schemeClr val="accent1"/>
                </a:solidFill>
                <a:latin typeface="+mj-lt"/>
              </a:rPr>
              <a:t>8:00 AM to 3:00 PM Monday through Friday</a:t>
            </a:r>
          </a:p>
          <a:p>
            <a:pPr algn="ctr"/>
            <a:r>
              <a:rPr lang="en-US" dirty="0"/>
              <a:t>Call: </a:t>
            </a:r>
            <a:r>
              <a:rPr lang="en-US" dirty="0">
                <a:solidFill>
                  <a:schemeClr val="accent1"/>
                </a:solidFill>
                <a:latin typeface="+mj-lt"/>
              </a:rPr>
              <a:t>802-863-7240</a:t>
            </a:r>
            <a:r>
              <a:rPr lang="en-US" dirty="0"/>
              <a:t>, select the option for “</a:t>
            </a:r>
            <a:r>
              <a:rPr lang="en-US" dirty="0">
                <a:solidFill>
                  <a:schemeClr val="accent1"/>
                </a:solidFill>
                <a:latin typeface="+mj-lt"/>
              </a:rPr>
              <a:t>Childcare Services</a:t>
            </a:r>
            <a:r>
              <a:rPr lang="en-US" dirty="0"/>
              <a:t>”</a:t>
            </a:r>
          </a:p>
          <a:p>
            <a:endParaRPr lang="en-US" sz="3600" dirty="0"/>
          </a:p>
          <a:p>
            <a:r>
              <a:rPr lang="en-US" i="1" dirty="0"/>
              <a:t>After hours there will be a childcare question mailbox to leave a message and VDH staff will return your call the following business days.</a:t>
            </a:r>
          </a:p>
        </p:txBody>
      </p:sp>
      <p:sp>
        <p:nvSpPr>
          <p:cNvPr id="4" name="Slide Number Placeholder 3">
            <a:extLst>
              <a:ext uri="{FF2B5EF4-FFF2-40B4-BE49-F238E27FC236}">
                <a16:creationId xmlns:a16="http://schemas.microsoft.com/office/drawing/2014/main" id="{FF263E2F-68A8-4299-91CB-63D7978E076F}"/>
              </a:ext>
            </a:extLst>
          </p:cNvPr>
          <p:cNvSpPr>
            <a:spLocks noGrp="1"/>
          </p:cNvSpPr>
          <p:nvPr>
            <p:ph type="sldNum" sz="quarter" idx="4"/>
          </p:nvPr>
        </p:nvSpPr>
        <p:spPr/>
        <p:txBody>
          <a:bodyPr/>
          <a:lstStyle/>
          <a:p>
            <a:fld id="{820DBD16-8F52-45AC-8998-73485FE4613D}" type="slidenum">
              <a:rPr lang="en-US" smtClean="0"/>
              <a:pPr/>
              <a:t>15</a:t>
            </a:fld>
            <a:endParaRPr lang="en-US" dirty="0"/>
          </a:p>
        </p:txBody>
      </p:sp>
      <p:sp>
        <p:nvSpPr>
          <p:cNvPr id="5" name="Footer Placeholder 4">
            <a:extLst>
              <a:ext uri="{FF2B5EF4-FFF2-40B4-BE49-F238E27FC236}">
                <a16:creationId xmlns:a16="http://schemas.microsoft.com/office/drawing/2014/main" id="{4F328FDA-9B5E-4E86-8C36-15E247B51BB7}"/>
              </a:ext>
            </a:extLst>
          </p:cNvPr>
          <p:cNvSpPr>
            <a:spLocks noGrp="1"/>
          </p:cNvSpPr>
          <p:nvPr>
            <p:ph type="ftr" sz="quarter" idx="3"/>
          </p:nvPr>
        </p:nvSpPr>
        <p:spPr/>
        <p:txBody>
          <a:bodyPr/>
          <a:lstStyle/>
          <a:p>
            <a:r>
              <a:rPr lang="en-US"/>
              <a:t>Vermont Department of Health</a:t>
            </a:r>
            <a:endParaRPr lang="en-US" dirty="0"/>
          </a:p>
        </p:txBody>
      </p:sp>
      <p:sp>
        <p:nvSpPr>
          <p:cNvPr id="6" name="Rectangle 5">
            <a:extLst>
              <a:ext uri="{FF2B5EF4-FFF2-40B4-BE49-F238E27FC236}">
                <a16:creationId xmlns:a16="http://schemas.microsoft.com/office/drawing/2014/main" id="{BC417B38-9767-48DA-80FC-CA7211D37185}"/>
              </a:ext>
            </a:extLst>
          </p:cNvPr>
          <p:cNvSpPr/>
          <p:nvPr/>
        </p:nvSpPr>
        <p:spPr>
          <a:xfrm>
            <a:off x="1430594" y="2999096"/>
            <a:ext cx="9350477" cy="127055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02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9DC5-C483-4AF7-B455-F758D9C3905A}"/>
              </a:ext>
            </a:extLst>
          </p:cNvPr>
          <p:cNvSpPr>
            <a:spLocks noGrp="1"/>
          </p:cNvSpPr>
          <p:nvPr>
            <p:ph type="title"/>
          </p:nvPr>
        </p:nvSpPr>
        <p:spPr/>
        <p:txBody>
          <a:bodyPr/>
          <a:lstStyle/>
          <a:p>
            <a:r>
              <a:rPr lang="en-US" dirty="0"/>
              <a:t>Where can I get needed supplies?</a:t>
            </a:r>
          </a:p>
        </p:txBody>
      </p:sp>
      <p:sp>
        <p:nvSpPr>
          <p:cNvPr id="3" name="Content Placeholder 2">
            <a:extLst>
              <a:ext uri="{FF2B5EF4-FFF2-40B4-BE49-F238E27FC236}">
                <a16:creationId xmlns:a16="http://schemas.microsoft.com/office/drawing/2014/main" id="{2FEA567E-429B-4ED1-ABCE-A7A3AC2DE008}"/>
              </a:ext>
            </a:extLst>
          </p:cNvPr>
          <p:cNvSpPr>
            <a:spLocks noGrp="1"/>
          </p:cNvSpPr>
          <p:nvPr>
            <p:ph idx="1"/>
          </p:nvPr>
        </p:nvSpPr>
        <p:spPr>
          <a:xfrm>
            <a:off x="838199" y="1825625"/>
            <a:ext cx="10034667" cy="4351338"/>
          </a:xfrm>
        </p:spPr>
        <p:txBody>
          <a:bodyPr/>
          <a:lstStyle/>
          <a:p>
            <a:r>
              <a:rPr lang="en-US" sz="2800" dirty="0"/>
              <a:t>Getting programs access to cleaning supplies, such as gloves, masks, and hand sanitizer is currently being coordinated by CDD and Let’s Grow Kids, in partnership with the State Emergency Operations Center (SEOC).</a:t>
            </a:r>
            <a:endParaRPr lang="en-US" dirty="0"/>
          </a:p>
        </p:txBody>
      </p:sp>
      <p:sp>
        <p:nvSpPr>
          <p:cNvPr id="4" name="Slide Number Placeholder 3">
            <a:extLst>
              <a:ext uri="{FF2B5EF4-FFF2-40B4-BE49-F238E27FC236}">
                <a16:creationId xmlns:a16="http://schemas.microsoft.com/office/drawing/2014/main" id="{2B4D021D-7A71-4902-974F-7186FF63A1D8}"/>
              </a:ext>
            </a:extLst>
          </p:cNvPr>
          <p:cNvSpPr>
            <a:spLocks noGrp="1"/>
          </p:cNvSpPr>
          <p:nvPr>
            <p:ph type="sldNum" sz="quarter" idx="4"/>
          </p:nvPr>
        </p:nvSpPr>
        <p:spPr/>
        <p:txBody>
          <a:bodyPr/>
          <a:lstStyle/>
          <a:p>
            <a:fld id="{820DBD16-8F52-45AC-8998-73485FE4613D}" type="slidenum">
              <a:rPr lang="en-US" smtClean="0"/>
              <a:pPr/>
              <a:t>16</a:t>
            </a:fld>
            <a:endParaRPr lang="en-US" dirty="0"/>
          </a:p>
        </p:txBody>
      </p:sp>
      <p:sp>
        <p:nvSpPr>
          <p:cNvPr id="5" name="Footer Placeholder 4">
            <a:extLst>
              <a:ext uri="{FF2B5EF4-FFF2-40B4-BE49-F238E27FC236}">
                <a16:creationId xmlns:a16="http://schemas.microsoft.com/office/drawing/2014/main" id="{D66D00CA-B8E8-4B18-BE47-B1E9E5DF43C6}"/>
              </a:ext>
            </a:extLst>
          </p:cNvPr>
          <p:cNvSpPr>
            <a:spLocks noGrp="1"/>
          </p:cNvSpPr>
          <p:nvPr>
            <p:ph type="ftr" sz="quarter" idx="3"/>
          </p:nvPr>
        </p:nvSpPr>
        <p:spPr/>
        <p:txBody>
          <a:bodyPr/>
          <a:lstStyle/>
          <a:p>
            <a:r>
              <a:rPr lang="en-US"/>
              <a:t>Vermont Department of Health</a:t>
            </a:r>
            <a:endParaRPr lang="en-US" dirty="0"/>
          </a:p>
        </p:txBody>
      </p:sp>
      <p:pic>
        <p:nvPicPr>
          <p:cNvPr id="15" name="Picture 14">
            <a:extLst>
              <a:ext uri="{FF2B5EF4-FFF2-40B4-BE49-F238E27FC236}">
                <a16:creationId xmlns:a16="http://schemas.microsoft.com/office/drawing/2014/main" id="{0D76605A-802E-46E9-80C8-57BED0C0F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267" y="3720068"/>
            <a:ext cx="2286000" cy="2286000"/>
          </a:xfrm>
          <a:prstGeom prst="rect">
            <a:avLst/>
          </a:prstGeom>
        </p:spPr>
      </p:pic>
      <p:pic>
        <p:nvPicPr>
          <p:cNvPr id="19" name="Picture 18">
            <a:extLst>
              <a:ext uri="{FF2B5EF4-FFF2-40B4-BE49-F238E27FC236}">
                <a16:creationId xmlns:a16="http://schemas.microsoft.com/office/drawing/2014/main" id="{4DB2E6C2-3F19-4D6C-952B-42AF94F80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233" y="3720068"/>
            <a:ext cx="2286000" cy="2286000"/>
          </a:xfrm>
          <a:prstGeom prst="rect">
            <a:avLst/>
          </a:prstGeom>
        </p:spPr>
      </p:pic>
      <p:pic>
        <p:nvPicPr>
          <p:cNvPr id="21" name="Picture 20">
            <a:extLst>
              <a:ext uri="{FF2B5EF4-FFF2-40B4-BE49-F238E27FC236}">
                <a16:creationId xmlns:a16="http://schemas.microsoft.com/office/drawing/2014/main" id="{D7F51D56-6EBD-4FD1-8B0A-493BE96B9783}"/>
              </a:ext>
            </a:extLst>
          </p:cNvPr>
          <p:cNvPicPr>
            <a:picLocks noChangeAspect="1"/>
          </p:cNvPicPr>
          <p:nvPr/>
        </p:nvPicPr>
        <p:blipFill rotWithShape="1">
          <a:blip r:embed="rId4">
            <a:extLst>
              <a:ext uri="{28A0092B-C50C-407E-A947-70E740481C1C}">
                <a14:useLocalDpi xmlns:a14="http://schemas.microsoft.com/office/drawing/2010/main" val="0"/>
              </a:ext>
            </a:extLst>
          </a:blip>
          <a:srcRect l="18715" t="18462" r="19057" b="25334"/>
          <a:stretch/>
        </p:blipFill>
        <p:spPr>
          <a:xfrm>
            <a:off x="8110297" y="3720068"/>
            <a:ext cx="2343470" cy="2286000"/>
          </a:xfrm>
          <a:prstGeom prst="rect">
            <a:avLst/>
          </a:prstGeom>
        </p:spPr>
      </p:pic>
    </p:spTree>
    <p:extLst>
      <p:ext uri="{BB962C8B-B14F-4D97-AF65-F5344CB8AC3E}">
        <p14:creationId xmlns:p14="http://schemas.microsoft.com/office/powerpoint/2010/main" val="323918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F8C00C-0DB2-49B3-9F76-DA407B3C2168}"/>
              </a:ext>
            </a:extLst>
          </p:cNvPr>
          <p:cNvSpPr>
            <a:spLocks noGrp="1"/>
          </p:cNvSpPr>
          <p:nvPr>
            <p:ph type="sldNum" sz="quarter" idx="4"/>
          </p:nvPr>
        </p:nvSpPr>
        <p:spPr/>
        <p:txBody>
          <a:bodyPr/>
          <a:lstStyle/>
          <a:p>
            <a:fld id="{820DBD16-8F52-45AC-8998-73485FE4613D}" type="slidenum">
              <a:rPr lang="en-US" smtClean="0"/>
              <a:pPr/>
              <a:t>17</a:t>
            </a:fld>
            <a:endParaRPr lang="en-US" dirty="0"/>
          </a:p>
        </p:txBody>
      </p:sp>
      <p:sp>
        <p:nvSpPr>
          <p:cNvPr id="5" name="Footer Placeholder 4">
            <a:extLst>
              <a:ext uri="{FF2B5EF4-FFF2-40B4-BE49-F238E27FC236}">
                <a16:creationId xmlns:a16="http://schemas.microsoft.com/office/drawing/2014/main" id="{1C14164C-A9A7-4479-8DFB-1668F834B7A2}"/>
              </a:ext>
            </a:extLst>
          </p:cNvPr>
          <p:cNvSpPr>
            <a:spLocks noGrp="1"/>
          </p:cNvSpPr>
          <p:nvPr>
            <p:ph type="ftr" sz="quarter" idx="3"/>
          </p:nvPr>
        </p:nvSpPr>
        <p:spPr/>
        <p:txBody>
          <a:bodyPr/>
          <a:lstStyle/>
          <a:p>
            <a:r>
              <a:rPr lang="en-US"/>
              <a:t>Vermont Department of Health</a:t>
            </a:r>
            <a:endParaRPr lang="en-US" dirty="0"/>
          </a:p>
        </p:txBody>
      </p:sp>
      <p:sp>
        <p:nvSpPr>
          <p:cNvPr id="6" name="Title 1">
            <a:extLst>
              <a:ext uri="{FF2B5EF4-FFF2-40B4-BE49-F238E27FC236}">
                <a16:creationId xmlns:a16="http://schemas.microsoft.com/office/drawing/2014/main" id="{4FB653E5-DFA3-412C-92C3-AD482A660153}"/>
              </a:ext>
            </a:extLst>
          </p:cNvPr>
          <p:cNvSpPr>
            <a:spLocks noGrp="1"/>
          </p:cNvSpPr>
          <p:nvPr>
            <p:ph type="title"/>
          </p:nvPr>
        </p:nvSpPr>
        <p:spPr>
          <a:xfrm>
            <a:off x="527140" y="215440"/>
            <a:ext cx="5314688" cy="1325563"/>
          </a:xfrm>
        </p:spPr>
        <p:txBody>
          <a:bodyPr>
            <a:normAutofit/>
          </a:bodyPr>
          <a:lstStyle/>
          <a:p>
            <a:r>
              <a:rPr lang="en-US" dirty="0"/>
              <a:t>VDH Resources &amp; Tools:</a:t>
            </a:r>
            <a:br>
              <a:rPr lang="en-US" dirty="0"/>
            </a:br>
            <a:r>
              <a:rPr lang="en-US" dirty="0">
                <a:solidFill>
                  <a:schemeClr val="tx2"/>
                </a:solidFill>
              </a:rPr>
              <a:t>healthvermont.gov/</a:t>
            </a:r>
            <a:r>
              <a:rPr lang="en-US" dirty="0" err="1">
                <a:solidFill>
                  <a:schemeClr val="tx2"/>
                </a:solidFill>
              </a:rPr>
              <a:t>covid</a:t>
            </a:r>
            <a:r>
              <a:rPr lang="en-US" dirty="0">
                <a:solidFill>
                  <a:schemeClr val="tx2"/>
                </a:solidFill>
              </a:rPr>
              <a:t> </a:t>
            </a:r>
            <a:endParaRPr lang="en-US" dirty="0"/>
          </a:p>
        </p:txBody>
      </p:sp>
      <p:pic>
        <p:nvPicPr>
          <p:cNvPr id="7" name="Picture 6">
            <a:extLst>
              <a:ext uri="{FF2B5EF4-FFF2-40B4-BE49-F238E27FC236}">
                <a16:creationId xmlns:a16="http://schemas.microsoft.com/office/drawing/2014/main" id="{8C21F68A-5A3C-47D6-A680-D3F079037822}"/>
              </a:ext>
            </a:extLst>
          </p:cNvPr>
          <p:cNvPicPr>
            <a:picLocks noChangeAspect="1"/>
          </p:cNvPicPr>
          <p:nvPr/>
        </p:nvPicPr>
        <p:blipFill>
          <a:blip r:embed="rId2"/>
          <a:stretch>
            <a:fillRect/>
          </a:stretch>
        </p:blipFill>
        <p:spPr>
          <a:xfrm>
            <a:off x="7141376" y="1541002"/>
            <a:ext cx="4613555" cy="470887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F2D979E-619A-4039-AB22-A1236F111D2D}"/>
              </a:ext>
            </a:extLst>
          </p:cNvPr>
          <p:cNvPicPr>
            <a:picLocks noChangeAspect="1"/>
          </p:cNvPicPr>
          <p:nvPr/>
        </p:nvPicPr>
        <p:blipFill rotWithShape="1">
          <a:blip r:embed="rId3"/>
          <a:srcRect l="19691" t="11923" r="19571" b="6340"/>
          <a:stretch/>
        </p:blipFill>
        <p:spPr>
          <a:xfrm>
            <a:off x="527140" y="1541002"/>
            <a:ext cx="6459956" cy="4708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45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89F95C-429C-44ED-8CCE-28F76332D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34466"/>
            <a:ext cx="10905066" cy="4989067"/>
          </a:xfrm>
          <a:prstGeom prst="rect">
            <a:avLst/>
          </a:prstGeom>
        </p:spPr>
      </p:pic>
      <p:sp>
        <p:nvSpPr>
          <p:cNvPr id="4" name="Footer Placeholder 3">
            <a:extLst>
              <a:ext uri="{FF2B5EF4-FFF2-40B4-BE49-F238E27FC236}">
                <a16:creationId xmlns:a16="http://schemas.microsoft.com/office/drawing/2014/main" id="{714BDDCC-5794-470E-96BB-A1F6F898FC93}"/>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Vermont Department of Health</a:t>
            </a:r>
          </a:p>
        </p:txBody>
      </p:sp>
      <p:sp>
        <p:nvSpPr>
          <p:cNvPr id="3" name="Slide Number Placeholder 2">
            <a:extLst>
              <a:ext uri="{FF2B5EF4-FFF2-40B4-BE49-F238E27FC236}">
                <a16:creationId xmlns:a16="http://schemas.microsoft.com/office/drawing/2014/main" id="{12211500-9E9C-4CAB-87A3-6475A249EFD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820DBD16-8F52-45AC-8998-73485FE4613D}" type="slidenum">
              <a:rPr lang="en-US" sz="1200" smtClean="0">
                <a:solidFill>
                  <a:schemeClr val="tx1">
                    <a:tint val="75000"/>
                  </a:schemeClr>
                </a:solidFill>
              </a:rPr>
              <a:pPr>
                <a:spcAft>
                  <a:spcPts val="600"/>
                </a:spcAft>
              </a:pPr>
              <a:t>18</a:t>
            </a:fld>
            <a:endParaRPr lang="en-US" sz="1200">
              <a:solidFill>
                <a:schemeClr val="tx1">
                  <a:tint val="75000"/>
                </a:schemeClr>
              </a:solidFill>
            </a:endParaRPr>
          </a:p>
        </p:txBody>
      </p:sp>
    </p:spTree>
    <p:extLst>
      <p:ext uri="{BB962C8B-B14F-4D97-AF65-F5344CB8AC3E}">
        <p14:creationId xmlns:p14="http://schemas.microsoft.com/office/powerpoint/2010/main" val="102219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0CF0A-924E-4025-85E3-A1A2E435EDE2}"/>
              </a:ext>
            </a:extLst>
          </p:cNvPr>
          <p:cNvSpPr>
            <a:spLocks noGrp="1"/>
          </p:cNvSpPr>
          <p:nvPr>
            <p:ph idx="1"/>
          </p:nvPr>
        </p:nvSpPr>
        <p:spPr/>
        <p:txBody>
          <a:bodyPr anchor="ctr" anchorCtr="0">
            <a:normAutofit/>
          </a:bodyPr>
          <a:lstStyle/>
          <a:p>
            <a:pPr algn="ctr"/>
            <a:r>
              <a:rPr lang="en-US" sz="6000" dirty="0">
                <a:solidFill>
                  <a:schemeClr val="accent1">
                    <a:lumMod val="50000"/>
                  </a:schemeClr>
                </a:solidFill>
              </a:rPr>
              <a:t>Maternal and Child Health (MCH) is here to support the health and safety of your program, your staff and the families your serve.</a:t>
            </a:r>
          </a:p>
        </p:txBody>
      </p:sp>
      <p:sp>
        <p:nvSpPr>
          <p:cNvPr id="3" name="Slide Number Placeholder 2">
            <a:extLst>
              <a:ext uri="{FF2B5EF4-FFF2-40B4-BE49-F238E27FC236}">
                <a16:creationId xmlns:a16="http://schemas.microsoft.com/office/drawing/2014/main" id="{D21333C4-6B1D-41BF-ABB1-1C24CFCA4764}"/>
              </a:ext>
            </a:extLst>
          </p:cNvPr>
          <p:cNvSpPr>
            <a:spLocks noGrp="1"/>
          </p:cNvSpPr>
          <p:nvPr>
            <p:ph type="sldNum" sz="quarter" idx="4"/>
          </p:nvPr>
        </p:nvSpPr>
        <p:spPr/>
        <p:txBody>
          <a:bodyPr/>
          <a:lstStyle/>
          <a:p>
            <a:fld id="{820DBD16-8F52-45AC-8998-73485FE4613D}" type="slidenum">
              <a:rPr lang="en-US" smtClean="0"/>
              <a:pPr/>
              <a:t>19</a:t>
            </a:fld>
            <a:endParaRPr lang="en-US" dirty="0"/>
          </a:p>
        </p:txBody>
      </p:sp>
      <p:sp>
        <p:nvSpPr>
          <p:cNvPr id="4" name="Footer Placeholder 3">
            <a:extLst>
              <a:ext uri="{FF2B5EF4-FFF2-40B4-BE49-F238E27FC236}">
                <a16:creationId xmlns:a16="http://schemas.microsoft.com/office/drawing/2014/main" id="{A224EC21-5F51-4788-898F-7C5A5DD2E8EA}"/>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63765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A0E277-E22E-4318-89F9-C211B10C7E3E}"/>
              </a:ext>
            </a:extLst>
          </p:cNvPr>
          <p:cNvSpPr>
            <a:spLocks noGrp="1"/>
          </p:cNvSpPr>
          <p:nvPr>
            <p:ph type="sldNum" sz="quarter" idx="4"/>
          </p:nvPr>
        </p:nvSpPr>
        <p:spPr/>
        <p:txBody>
          <a:bodyPr/>
          <a:lstStyle/>
          <a:p>
            <a:fld id="{820DBD16-8F52-45AC-8998-73485FE4613D}" type="slidenum">
              <a:rPr lang="en-US" smtClean="0"/>
              <a:pPr/>
              <a:t>2</a:t>
            </a:fld>
            <a:endParaRPr lang="en-US" dirty="0"/>
          </a:p>
        </p:txBody>
      </p:sp>
      <p:sp>
        <p:nvSpPr>
          <p:cNvPr id="4" name="Footer Placeholder 3">
            <a:extLst>
              <a:ext uri="{FF2B5EF4-FFF2-40B4-BE49-F238E27FC236}">
                <a16:creationId xmlns:a16="http://schemas.microsoft.com/office/drawing/2014/main" id="{B99DCA96-FF57-4AB8-BADD-E2F29A9D92B9}"/>
              </a:ext>
            </a:extLst>
          </p:cNvPr>
          <p:cNvSpPr>
            <a:spLocks noGrp="1"/>
          </p:cNvSpPr>
          <p:nvPr>
            <p:ph type="ftr" sz="quarter" idx="3"/>
          </p:nvPr>
        </p:nvSpPr>
        <p:spPr/>
        <p:txBody>
          <a:bodyPr/>
          <a:lstStyle/>
          <a:p>
            <a:r>
              <a:rPr lang="en-US"/>
              <a:t>Vermont Department of Health</a:t>
            </a:r>
            <a:endParaRPr lang="en-US" dirty="0"/>
          </a:p>
        </p:txBody>
      </p:sp>
      <p:sp>
        <p:nvSpPr>
          <p:cNvPr id="2" name="Content Placeholder 1">
            <a:extLst>
              <a:ext uri="{FF2B5EF4-FFF2-40B4-BE49-F238E27FC236}">
                <a16:creationId xmlns:a16="http://schemas.microsoft.com/office/drawing/2014/main" id="{7315C14F-054B-4633-AA51-D81495FC8D80}"/>
              </a:ext>
            </a:extLst>
          </p:cNvPr>
          <p:cNvSpPr>
            <a:spLocks noGrp="1"/>
          </p:cNvSpPr>
          <p:nvPr>
            <p:ph idx="4294967295"/>
          </p:nvPr>
        </p:nvSpPr>
        <p:spPr>
          <a:xfrm>
            <a:off x="1959077" y="3636939"/>
            <a:ext cx="8273845" cy="2261215"/>
          </a:xfrm>
        </p:spPr>
        <p:txBody>
          <a:bodyPr>
            <a:normAutofit/>
          </a:bodyPr>
          <a:lstStyle/>
          <a:p>
            <a:pPr algn="ctr"/>
            <a:r>
              <a:rPr lang="en-US" sz="3600" dirty="0">
                <a:latin typeface="+mj-lt"/>
              </a:rPr>
              <a:t>A great many thanks </a:t>
            </a:r>
            <a:br>
              <a:rPr lang="en-US" sz="3600" dirty="0">
                <a:latin typeface="+mj-lt"/>
              </a:rPr>
            </a:br>
            <a:r>
              <a:rPr lang="en-US" sz="3600" dirty="0">
                <a:latin typeface="+mj-lt"/>
              </a:rPr>
              <a:t>for all you are doing on behalf of children </a:t>
            </a:r>
            <a:br>
              <a:rPr lang="en-US" sz="3600" dirty="0">
                <a:latin typeface="+mj-lt"/>
              </a:rPr>
            </a:br>
            <a:r>
              <a:rPr lang="en-US" sz="3600" dirty="0">
                <a:latin typeface="+mj-lt"/>
              </a:rPr>
              <a:t>and families in these complex </a:t>
            </a:r>
            <a:br>
              <a:rPr lang="en-US" sz="3600" dirty="0">
                <a:latin typeface="+mj-lt"/>
              </a:rPr>
            </a:br>
            <a:r>
              <a:rPr lang="en-US" sz="3600" dirty="0">
                <a:latin typeface="+mj-lt"/>
              </a:rPr>
              <a:t>and uncertain times.</a:t>
            </a:r>
          </a:p>
        </p:txBody>
      </p:sp>
      <p:pic>
        <p:nvPicPr>
          <p:cNvPr id="6" name="Picture 5">
            <a:extLst>
              <a:ext uri="{FF2B5EF4-FFF2-40B4-BE49-F238E27FC236}">
                <a16:creationId xmlns:a16="http://schemas.microsoft.com/office/drawing/2014/main" id="{71080B3B-F78F-49C3-8F42-67120C8D8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956" y="840664"/>
            <a:ext cx="5144088" cy="2707791"/>
          </a:xfrm>
          <a:prstGeom prst="rect">
            <a:avLst/>
          </a:prstGeom>
        </p:spPr>
      </p:pic>
    </p:spTree>
    <p:extLst>
      <p:ext uri="{BB962C8B-B14F-4D97-AF65-F5344CB8AC3E}">
        <p14:creationId xmlns:p14="http://schemas.microsoft.com/office/powerpoint/2010/main" val="282781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D5AA65-6F6D-42B9-970B-BD76BE8FF559}"/>
              </a:ext>
            </a:extLst>
          </p:cNvPr>
          <p:cNvSpPr>
            <a:spLocks noGrp="1"/>
          </p:cNvSpPr>
          <p:nvPr>
            <p:ph type="body" sz="quarter" idx="12"/>
          </p:nvPr>
        </p:nvSpPr>
        <p:spPr/>
        <p:txBody>
          <a:bodyPr/>
          <a:lstStyle/>
          <a:p>
            <a:r>
              <a:rPr lang="en-US" dirty="0"/>
              <a:t>Breena.Holmes@vermont.gov</a:t>
            </a:r>
          </a:p>
        </p:txBody>
      </p:sp>
    </p:spTree>
    <p:extLst>
      <p:ext uri="{BB962C8B-B14F-4D97-AF65-F5344CB8AC3E}">
        <p14:creationId xmlns:p14="http://schemas.microsoft.com/office/powerpoint/2010/main" val="117826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043831-9909-4889-903F-4737996E4EE2}"/>
              </a:ext>
            </a:extLst>
          </p:cNvPr>
          <p:cNvSpPr>
            <a:spLocks noGrp="1"/>
          </p:cNvSpPr>
          <p:nvPr>
            <p:ph type="title"/>
          </p:nvPr>
        </p:nvSpPr>
        <p:spPr>
          <a:xfrm>
            <a:off x="513806" y="1934564"/>
            <a:ext cx="2455817" cy="3900171"/>
          </a:xfrm>
        </p:spPr>
        <p:txBody>
          <a:bodyPr>
            <a:normAutofit fontScale="90000"/>
          </a:bodyPr>
          <a:lstStyle/>
          <a:p>
            <a:pPr algn="r"/>
            <a:r>
              <a:rPr lang="en-US" sz="3600" dirty="0">
                <a:solidFill>
                  <a:schemeClr val="tx1"/>
                </a:solidFill>
              </a:rPr>
              <a:t>COVID-19 </a:t>
            </a:r>
            <a:br>
              <a:rPr lang="en-US" sz="3600" dirty="0">
                <a:solidFill>
                  <a:schemeClr val="tx1"/>
                </a:solidFill>
              </a:rPr>
            </a:br>
            <a:r>
              <a:rPr lang="en-US" sz="3600" dirty="0">
                <a:solidFill>
                  <a:schemeClr val="tx1"/>
                </a:solidFill>
              </a:rPr>
              <a:t>in Vermont</a:t>
            </a:r>
            <a:br>
              <a:rPr lang="en-US" dirty="0">
                <a:solidFill>
                  <a:schemeClr val="tx1"/>
                </a:solidFill>
              </a:rPr>
            </a:br>
            <a:br>
              <a:rPr lang="en-US" sz="2200" dirty="0">
                <a:solidFill>
                  <a:schemeClr val="tx1"/>
                </a:solidFill>
              </a:rPr>
            </a:br>
            <a:r>
              <a:rPr lang="en-US" dirty="0">
                <a:solidFill>
                  <a:schemeClr val="tx1"/>
                </a:solidFill>
              </a:rPr>
              <a:t>New Data Dashboard</a:t>
            </a:r>
            <a:br>
              <a:rPr lang="en-US" dirty="0">
                <a:solidFill>
                  <a:schemeClr val="tx1"/>
                </a:solidFill>
              </a:rPr>
            </a:br>
            <a:r>
              <a:rPr lang="en-US" dirty="0">
                <a:solidFill>
                  <a:schemeClr val="tx1"/>
                </a:solidFill>
              </a:rPr>
              <a:t>Situational Awareness</a:t>
            </a:r>
            <a:br>
              <a:rPr lang="en-US" dirty="0">
                <a:solidFill>
                  <a:schemeClr val="tx1"/>
                </a:solidFill>
              </a:rPr>
            </a:br>
            <a:br>
              <a:rPr lang="en-US" sz="2200" dirty="0">
                <a:solidFill>
                  <a:schemeClr val="tx1"/>
                </a:solidFill>
              </a:rPr>
            </a:br>
            <a:r>
              <a:rPr lang="en-US" sz="1800" dirty="0">
                <a:solidFill>
                  <a:schemeClr val="accent1">
                    <a:lumMod val="75000"/>
                  </a:schemeClr>
                </a:solidFill>
                <a:latin typeface="+mn-lt"/>
                <a:hlinkClick r:id="rId2"/>
              </a:rPr>
              <a:t>healthvermont.gov/</a:t>
            </a:r>
            <a:r>
              <a:rPr lang="en-US" sz="1800" dirty="0" err="1">
                <a:solidFill>
                  <a:schemeClr val="accent1">
                    <a:lumMod val="75000"/>
                  </a:schemeClr>
                </a:solidFill>
                <a:latin typeface="+mn-lt"/>
                <a:hlinkClick r:id="rId2"/>
              </a:rPr>
              <a:t>covid</a:t>
            </a:r>
            <a:endParaRPr lang="en-US" sz="1800" dirty="0">
              <a:solidFill>
                <a:schemeClr val="accent1">
                  <a:lumMod val="75000"/>
                </a:schemeClr>
              </a:solidFill>
              <a:latin typeface="+mn-lt"/>
            </a:endParaRPr>
          </a:p>
        </p:txBody>
      </p:sp>
      <p:sp>
        <p:nvSpPr>
          <p:cNvPr id="3" name="Slide Number Placeholder 2">
            <a:extLst>
              <a:ext uri="{FF2B5EF4-FFF2-40B4-BE49-F238E27FC236}">
                <a16:creationId xmlns:a16="http://schemas.microsoft.com/office/drawing/2014/main" id="{D8A9516C-170D-457E-B717-AFAEDEB2E858}"/>
              </a:ext>
            </a:extLst>
          </p:cNvPr>
          <p:cNvSpPr>
            <a:spLocks noGrp="1"/>
          </p:cNvSpPr>
          <p:nvPr>
            <p:ph type="sldNum" sz="quarter" idx="4"/>
          </p:nvPr>
        </p:nvSpPr>
        <p:spPr/>
        <p:txBody>
          <a:bodyPr/>
          <a:lstStyle/>
          <a:p>
            <a:fld id="{820DBD16-8F52-45AC-8998-73485FE4613D}" type="slidenum">
              <a:rPr lang="en-US" smtClean="0"/>
              <a:pPr/>
              <a:t>3</a:t>
            </a:fld>
            <a:endParaRPr lang="en-US" dirty="0"/>
          </a:p>
        </p:txBody>
      </p:sp>
      <p:sp>
        <p:nvSpPr>
          <p:cNvPr id="4" name="Footer Placeholder 3">
            <a:extLst>
              <a:ext uri="{FF2B5EF4-FFF2-40B4-BE49-F238E27FC236}">
                <a16:creationId xmlns:a16="http://schemas.microsoft.com/office/drawing/2014/main" id="{6DE7156B-059C-4A44-A115-195F57D8A922}"/>
              </a:ext>
            </a:extLst>
          </p:cNvPr>
          <p:cNvSpPr>
            <a:spLocks noGrp="1"/>
          </p:cNvSpPr>
          <p:nvPr>
            <p:ph type="ftr" sz="quarter" idx="3"/>
          </p:nvPr>
        </p:nvSpPr>
        <p:spPr/>
        <p:txBody>
          <a:bodyPr/>
          <a:lstStyle/>
          <a:p>
            <a:r>
              <a:rPr lang="en-US" dirty="0"/>
              <a:t>Vermont Department of Health</a:t>
            </a:r>
          </a:p>
        </p:txBody>
      </p:sp>
      <p:pic>
        <p:nvPicPr>
          <p:cNvPr id="17" name="Picture 16">
            <a:extLst>
              <a:ext uri="{FF2B5EF4-FFF2-40B4-BE49-F238E27FC236}">
                <a16:creationId xmlns:a16="http://schemas.microsoft.com/office/drawing/2014/main" id="{ED6B73E1-AD43-4AF3-A1FC-29DC2066DD1E}"/>
              </a:ext>
            </a:extLst>
          </p:cNvPr>
          <p:cNvPicPr>
            <a:picLocks noChangeAspect="1"/>
          </p:cNvPicPr>
          <p:nvPr/>
        </p:nvPicPr>
        <p:blipFill>
          <a:blip r:embed="rId3"/>
          <a:stretch>
            <a:fillRect/>
          </a:stretch>
        </p:blipFill>
        <p:spPr>
          <a:xfrm>
            <a:off x="3237411" y="327437"/>
            <a:ext cx="8116389" cy="6335337"/>
          </a:xfrm>
          <a:prstGeom prst="rect">
            <a:avLst/>
          </a:prstGeom>
        </p:spPr>
      </p:pic>
    </p:spTree>
    <p:extLst>
      <p:ext uri="{BB962C8B-B14F-4D97-AF65-F5344CB8AC3E}">
        <p14:creationId xmlns:p14="http://schemas.microsoft.com/office/powerpoint/2010/main" val="252068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E5CDA3-8B75-4383-B22B-0D689B1A40E8}"/>
              </a:ext>
            </a:extLst>
          </p:cNvPr>
          <p:cNvSpPr>
            <a:spLocks noGrp="1"/>
          </p:cNvSpPr>
          <p:nvPr>
            <p:ph type="sldNum" sz="quarter" idx="4"/>
          </p:nvPr>
        </p:nvSpPr>
        <p:spPr/>
        <p:txBody>
          <a:bodyPr/>
          <a:lstStyle/>
          <a:p>
            <a:fld id="{820DBD16-8F52-45AC-8998-73485FE4613D}" type="slidenum">
              <a:rPr lang="en-US" smtClean="0"/>
              <a:pPr/>
              <a:t>4</a:t>
            </a:fld>
            <a:endParaRPr lang="en-US" dirty="0"/>
          </a:p>
        </p:txBody>
      </p:sp>
      <p:sp>
        <p:nvSpPr>
          <p:cNvPr id="6" name="Footer Placeholder 5">
            <a:extLst>
              <a:ext uri="{FF2B5EF4-FFF2-40B4-BE49-F238E27FC236}">
                <a16:creationId xmlns:a16="http://schemas.microsoft.com/office/drawing/2014/main" id="{CD034687-C5B8-4D59-86DB-997D068E8712}"/>
              </a:ext>
            </a:extLst>
          </p:cNvPr>
          <p:cNvSpPr>
            <a:spLocks noGrp="1"/>
          </p:cNvSpPr>
          <p:nvPr>
            <p:ph type="ftr" sz="quarter" idx="3"/>
          </p:nvPr>
        </p:nvSpPr>
        <p:spPr/>
        <p:txBody>
          <a:bodyPr/>
          <a:lstStyle/>
          <a:p>
            <a:r>
              <a:rPr lang="en-US"/>
              <a:t>Vermont Department of Health</a:t>
            </a:r>
            <a:endParaRPr lang="en-US" dirty="0"/>
          </a:p>
        </p:txBody>
      </p:sp>
      <p:pic>
        <p:nvPicPr>
          <p:cNvPr id="13" name="Picture 12">
            <a:extLst>
              <a:ext uri="{FF2B5EF4-FFF2-40B4-BE49-F238E27FC236}">
                <a16:creationId xmlns:a16="http://schemas.microsoft.com/office/drawing/2014/main" id="{3E98791D-D493-42C9-81C2-8333D90F871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032" b="43369"/>
          <a:stretch/>
        </p:blipFill>
        <p:spPr>
          <a:xfrm>
            <a:off x="0" y="1412870"/>
            <a:ext cx="12192000" cy="3911605"/>
          </a:xfrm>
          <a:prstGeom prst="rect">
            <a:avLst/>
          </a:prstGeom>
        </p:spPr>
      </p:pic>
      <p:sp>
        <p:nvSpPr>
          <p:cNvPr id="7" name="Content Placeholder 6">
            <a:extLst>
              <a:ext uri="{FF2B5EF4-FFF2-40B4-BE49-F238E27FC236}">
                <a16:creationId xmlns:a16="http://schemas.microsoft.com/office/drawing/2014/main" id="{C6BCE573-2EDD-4B6B-A944-D170263565B0}"/>
              </a:ext>
            </a:extLst>
          </p:cNvPr>
          <p:cNvSpPr>
            <a:spLocks noGrp="1"/>
          </p:cNvSpPr>
          <p:nvPr>
            <p:ph idx="1"/>
          </p:nvPr>
        </p:nvSpPr>
        <p:spPr>
          <a:xfrm>
            <a:off x="838200" y="2384038"/>
            <a:ext cx="10515600" cy="2600124"/>
          </a:xfrm>
        </p:spPr>
        <p:txBody>
          <a:bodyPr>
            <a:normAutofit/>
          </a:bodyPr>
          <a:lstStyle/>
          <a:p>
            <a:pPr algn="ctr">
              <a:spcAft>
                <a:spcPts val="900"/>
              </a:spcAft>
            </a:pPr>
            <a:r>
              <a:rPr lang="en-US" sz="4000" dirty="0">
                <a:solidFill>
                  <a:schemeClr val="tx1"/>
                </a:solidFill>
                <a:latin typeface="+mj-lt"/>
              </a:rPr>
              <a:t>Important note: </a:t>
            </a:r>
          </a:p>
          <a:p>
            <a:pPr algn="ctr">
              <a:spcAft>
                <a:spcPts val="1200"/>
              </a:spcAft>
            </a:pPr>
            <a:r>
              <a:rPr lang="en-US" dirty="0">
                <a:solidFill>
                  <a:schemeClr val="tx1"/>
                </a:solidFill>
                <a:latin typeface="+mj-lt"/>
              </a:rPr>
              <a:t>The COVID-19 situation continues </a:t>
            </a:r>
            <a:br>
              <a:rPr lang="en-US" dirty="0">
                <a:solidFill>
                  <a:schemeClr val="tx1"/>
                </a:solidFill>
                <a:latin typeface="+mj-lt"/>
              </a:rPr>
            </a:br>
            <a:r>
              <a:rPr lang="en-US" dirty="0">
                <a:solidFill>
                  <a:schemeClr val="tx1"/>
                </a:solidFill>
                <a:latin typeface="+mj-lt"/>
              </a:rPr>
              <a:t>to evolve very rapidly – so the information we </a:t>
            </a:r>
            <a:br>
              <a:rPr lang="en-US" dirty="0">
                <a:solidFill>
                  <a:schemeClr val="tx1"/>
                </a:solidFill>
                <a:latin typeface="+mj-lt"/>
              </a:rPr>
            </a:br>
            <a:r>
              <a:rPr lang="en-US" dirty="0">
                <a:solidFill>
                  <a:schemeClr val="tx1"/>
                </a:solidFill>
                <a:latin typeface="+mj-lt"/>
              </a:rPr>
              <a:t>are providing today may change quickly</a:t>
            </a:r>
          </a:p>
          <a:p>
            <a:endParaRPr lang="en-US" dirty="0">
              <a:solidFill>
                <a:schemeClr val="tx1"/>
              </a:solidFill>
              <a:latin typeface="+mn-lt"/>
            </a:endParaRPr>
          </a:p>
        </p:txBody>
      </p:sp>
    </p:spTree>
    <p:extLst>
      <p:ext uri="{BB962C8B-B14F-4D97-AF65-F5344CB8AC3E}">
        <p14:creationId xmlns:p14="http://schemas.microsoft.com/office/powerpoint/2010/main" val="273667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2452B-7AE1-42CA-8C78-22EE31723003}"/>
              </a:ext>
            </a:extLst>
          </p:cNvPr>
          <p:cNvSpPr>
            <a:spLocks noGrp="1"/>
          </p:cNvSpPr>
          <p:nvPr>
            <p:ph idx="1"/>
          </p:nvPr>
        </p:nvSpPr>
        <p:spPr/>
        <p:txBody>
          <a:bodyPr anchor="ctr" anchorCtr="0">
            <a:normAutofit/>
          </a:bodyPr>
          <a:lstStyle/>
          <a:p>
            <a:pPr algn="ctr" fontAlgn="base"/>
            <a:r>
              <a:rPr lang="en-US" sz="4800" dirty="0"/>
              <a:t>Exclude children, staff, parents and guardians from sites if they are showing symptoms of COVID-19, have been in contact with someone with COVID-19 in the last 14 days, or are at high risk due to underlying health conditions.</a:t>
            </a:r>
          </a:p>
        </p:txBody>
      </p:sp>
      <p:sp>
        <p:nvSpPr>
          <p:cNvPr id="4" name="Slide Number Placeholder 3">
            <a:extLst>
              <a:ext uri="{FF2B5EF4-FFF2-40B4-BE49-F238E27FC236}">
                <a16:creationId xmlns:a16="http://schemas.microsoft.com/office/drawing/2014/main" id="{9F18D279-B22D-4989-8969-12265E1A39E2}"/>
              </a:ext>
            </a:extLst>
          </p:cNvPr>
          <p:cNvSpPr>
            <a:spLocks noGrp="1"/>
          </p:cNvSpPr>
          <p:nvPr>
            <p:ph type="sldNum" sz="quarter" idx="4"/>
          </p:nvPr>
        </p:nvSpPr>
        <p:spPr/>
        <p:txBody>
          <a:bodyPr/>
          <a:lstStyle/>
          <a:p>
            <a:fld id="{820DBD16-8F52-45AC-8998-73485FE4613D}" type="slidenum">
              <a:rPr lang="en-US" smtClean="0"/>
              <a:pPr/>
              <a:t>5</a:t>
            </a:fld>
            <a:endParaRPr lang="en-US" dirty="0"/>
          </a:p>
        </p:txBody>
      </p:sp>
      <p:sp>
        <p:nvSpPr>
          <p:cNvPr id="5" name="Footer Placeholder 4">
            <a:extLst>
              <a:ext uri="{FF2B5EF4-FFF2-40B4-BE49-F238E27FC236}">
                <a16:creationId xmlns:a16="http://schemas.microsoft.com/office/drawing/2014/main" id="{84E0EB45-D2C5-4032-B993-224389835AAC}"/>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57374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3518A0-DFAF-4EB3-A1EC-8EC87AAF7858}"/>
              </a:ext>
            </a:extLst>
          </p:cNvPr>
          <p:cNvSpPr>
            <a:spLocks noGrp="1"/>
          </p:cNvSpPr>
          <p:nvPr>
            <p:ph type="title"/>
          </p:nvPr>
        </p:nvSpPr>
        <p:spPr/>
        <p:txBody>
          <a:bodyPr/>
          <a:lstStyle/>
          <a:p>
            <a:r>
              <a:rPr lang="en-US" dirty="0"/>
              <a:t>Close Contact</a:t>
            </a:r>
          </a:p>
        </p:txBody>
      </p:sp>
      <p:sp>
        <p:nvSpPr>
          <p:cNvPr id="3" name="Content Placeholder 2">
            <a:extLst>
              <a:ext uri="{FF2B5EF4-FFF2-40B4-BE49-F238E27FC236}">
                <a16:creationId xmlns:a16="http://schemas.microsoft.com/office/drawing/2014/main" id="{6642697D-C5AC-4AF7-8983-B24EB6817511}"/>
              </a:ext>
            </a:extLst>
          </p:cNvPr>
          <p:cNvSpPr>
            <a:spLocks noGrp="1"/>
          </p:cNvSpPr>
          <p:nvPr>
            <p:ph sz="half" idx="1"/>
          </p:nvPr>
        </p:nvSpPr>
        <p:spPr>
          <a:xfrm>
            <a:off x="838199" y="1825625"/>
            <a:ext cx="10515599" cy="4351338"/>
          </a:xfrm>
        </p:spPr>
        <p:txBody>
          <a:bodyPr>
            <a:noAutofit/>
          </a:bodyPr>
          <a:lstStyle/>
          <a:p>
            <a:r>
              <a:rPr lang="en-US" sz="2200" dirty="0">
                <a:latin typeface="+mj-lt"/>
              </a:rPr>
              <a:t>Close contact </a:t>
            </a:r>
            <a:r>
              <a:rPr lang="en-US" sz="2200" dirty="0"/>
              <a:t>means being within six feet, for a long time, of someone who is diagnosed with COVID-19 during their infectious period, which starts one day before any symptoms began and continues until they are recovered. </a:t>
            </a:r>
          </a:p>
          <a:p>
            <a:pPr>
              <a:spcBef>
                <a:spcPts val="900"/>
              </a:spcBef>
            </a:pPr>
            <a:r>
              <a:rPr lang="en-US" sz="2200" dirty="0"/>
              <a:t>Close contact does </a:t>
            </a:r>
            <a:r>
              <a:rPr lang="en-US" sz="2200" u="sng" dirty="0"/>
              <a:t>not</a:t>
            </a:r>
            <a:r>
              <a:rPr lang="en-US" sz="2200" dirty="0"/>
              <a:t> mean: being more than six feet away in the same indoor environment for a long period of time, walking by, or briefly being in the same room. </a:t>
            </a:r>
          </a:p>
        </p:txBody>
      </p:sp>
      <p:sp>
        <p:nvSpPr>
          <p:cNvPr id="4" name="Slide Number Placeholder 3">
            <a:extLst>
              <a:ext uri="{FF2B5EF4-FFF2-40B4-BE49-F238E27FC236}">
                <a16:creationId xmlns:a16="http://schemas.microsoft.com/office/drawing/2014/main" id="{BF132BFC-06F7-4E76-9A92-58C7383A3F13}"/>
              </a:ext>
            </a:extLst>
          </p:cNvPr>
          <p:cNvSpPr>
            <a:spLocks noGrp="1"/>
          </p:cNvSpPr>
          <p:nvPr>
            <p:ph type="sldNum" sz="quarter" idx="4"/>
          </p:nvPr>
        </p:nvSpPr>
        <p:spPr/>
        <p:txBody>
          <a:bodyPr/>
          <a:lstStyle/>
          <a:p>
            <a:fld id="{820DBD16-8F52-45AC-8998-73485FE4613D}" type="slidenum">
              <a:rPr lang="en-US" smtClean="0"/>
              <a:pPr/>
              <a:t>6</a:t>
            </a:fld>
            <a:endParaRPr lang="en-US" dirty="0"/>
          </a:p>
        </p:txBody>
      </p:sp>
      <p:sp>
        <p:nvSpPr>
          <p:cNvPr id="5" name="Footer Placeholder 4">
            <a:extLst>
              <a:ext uri="{FF2B5EF4-FFF2-40B4-BE49-F238E27FC236}">
                <a16:creationId xmlns:a16="http://schemas.microsoft.com/office/drawing/2014/main" id="{F4B741DB-D1E1-4A30-9ED4-551B96B81435}"/>
              </a:ext>
            </a:extLst>
          </p:cNvPr>
          <p:cNvSpPr>
            <a:spLocks noGrp="1"/>
          </p:cNvSpPr>
          <p:nvPr>
            <p:ph type="ftr" sz="quarter" idx="3"/>
          </p:nvPr>
        </p:nvSpPr>
        <p:spPr/>
        <p:txBody>
          <a:bodyPr/>
          <a:lstStyle/>
          <a:p>
            <a:r>
              <a:rPr lang="en-US"/>
              <a:t>Vermont Department of Health</a:t>
            </a:r>
            <a:endParaRPr lang="en-US" dirty="0"/>
          </a:p>
        </p:txBody>
      </p:sp>
      <p:graphicFrame>
        <p:nvGraphicFramePr>
          <p:cNvPr id="11" name="Table 8">
            <a:extLst>
              <a:ext uri="{FF2B5EF4-FFF2-40B4-BE49-F238E27FC236}">
                <a16:creationId xmlns:a16="http://schemas.microsoft.com/office/drawing/2014/main" id="{CE6AA607-995C-403A-904E-8A95417ED18A}"/>
              </a:ext>
            </a:extLst>
          </p:cNvPr>
          <p:cNvGraphicFramePr>
            <a:graphicFrameLocks noGrp="1"/>
          </p:cNvGraphicFramePr>
          <p:nvPr>
            <p:ph sz="half" idx="2"/>
            <p:extLst>
              <p:ext uri="{D42A27DB-BD31-4B8C-83A1-F6EECF244321}">
                <p14:modId xmlns:p14="http://schemas.microsoft.com/office/powerpoint/2010/main" val="132477396"/>
              </p:ext>
            </p:extLst>
          </p:nvPr>
        </p:nvGraphicFramePr>
        <p:xfrm>
          <a:off x="506359" y="3764833"/>
          <a:ext cx="11179278" cy="2547063"/>
        </p:xfrm>
        <a:graphic>
          <a:graphicData uri="http://schemas.openxmlformats.org/drawingml/2006/table">
            <a:tbl>
              <a:tblPr firstRow="1" bandRow="1">
                <a:tableStyleId>{5C22544A-7EE6-4342-B048-85BDC9FD1C3A}</a:tableStyleId>
              </a:tblPr>
              <a:tblGrid>
                <a:gridCol w="5589639">
                  <a:extLst>
                    <a:ext uri="{9D8B030D-6E8A-4147-A177-3AD203B41FA5}">
                      <a16:colId xmlns:a16="http://schemas.microsoft.com/office/drawing/2014/main" val="500830745"/>
                    </a:ext>
                  </a:extLst>
                </a:gridCol>
                <a:gridCol w="5589639">
                  <a:extLst>
                    <a:ext uri="{9D8B030D-6E8A-4147-A177-3AD203B41FA5}">
                      <a16:colId xmlns:a16="http://schemas.microsoft.com/office/drawing/2014/main" val="2806116877"/>
                    </a:ext>
                  </a:extLst>
                </a:gridCol>
              </a:tblGrid>
              <a:tr h="363047">
                <a:tc>
                  <a:txBody>
                    <a:bodyPr/>
                    <a:lstStyle/>
                    <a:p>
                      <a:r>
                        <a:rPr lang="en-US" sz="1700" b="0" dirty="0">
                          <a:latin typeface="+mj-lt"/>
                        </a:rPr>
                        <a:t>Examples of close contacts</a:t>
                      </a:r>
                    </a:p>
                  </a:txBody>
                  <a:tcPr marL="137160" marT="91440" marB="91440" anchor="ctr"/>
                </a:tc>
                <a:tc>
                  <a:txBody>
                    <a:bodyPr/>
                    <a:lstStyle/>
                    <a:p>
                      <a:r>
                        <a:rPr lang="en-US" sz="1700" b="0" dirty="0">
                          <a:latin typeface="+mj-lt"/>
                        </a:rPr>
                        <a:t>Examples of not close contacts</a:t>
                      </a:r>
                    </a:p>
                  </a:txBody>
                  <a:tcPr marL="137160" marT="91440" marB="91440" anchor="ctr"/>
                </a:tc>
                <a:extLst>
                  <a:ext uri="{0D108BD9-81ED-4DB2-BD59-A6C34878D82A}">
                    <a16:rowId xmlns:a16="http://schemas.microsoft.com/office/drawing/2014/main" val="4192744127"/>
                  </a:ext>
                </a:extLst>
              </a:tr>
              <a:tr h="363047">
                <a:tc>
                  <a:txBody>
                    <a:bodyPr/>
                    <a:lstStyle/>
                    <a:p>
                      <a:r>
                        <a:rPr lang="en-US" sz="1700" dirty="0"/>
                        <a:t>You live in the same home</a:t>
                      </a:r>
                    </a:p>
                  </a:txBody>
                  <a:tcPr marL="137160" marT="91440" marB="91440" anchor="ctr"/>
                </a:tc>
                <a:tc>
                  <a:txBody>
                    <a:bodyPr/>
                    <a:lstStyle/>
                    <a:p>
                      <a:r>
                        <a:rPr lang="en-US" sz="1700"/>
                        <a:t>You were their cashier at the grocery store</a:t>
                      </a:r>
                    </a:p>
                  </a:txBody>
                  <a:tcPr marL="137160" marT="91440" marB="91440" anchor="ctr"/>
                </a:tc>
                <a:extLst>
                  <a:ext uri="{0D108BD9-81ED-4DB2-BD59-A6C34878D82A}">
                    <a16:rowId xmlns:a16="http://schemas.microsoft.com/office/drawing/2014/main" val="4078676166"/>
                  </a:ext>
                </a:extLst>
              </a:tr>
              <a:tr h="554381">
                <a:tc>
                  <a:txBody>
                    <a:bodyPr/>
                    <a:lstStyle/>
                    <a:p>
                      <a:r>
                        <a:rPr lang="en-US" sz="1700"/>
                        <a:t>You are intimate partners</a:t>
                      </a:r>
                    </a:p>
                  </a:txBody>
                  <a:tcPr marL="137160" marT="91440" marB="91440" anchor="ctr"/>
                </a:tc>
                <a:tc>
                  <a:txBody>
                    <a:bodyPr/>
                    <a:lstStyle/>
                    <a:p>
                      <a:r>
                        <a:rPr lang="en-US" sz="1700"/>
                        <a:t>You are a pharmacist who gave the person medication </a:t>
                      </a:r>
                    </a:p>
                  </a:txBody>
                  <a:tcPr marL="137160" marT="91440" marB="91440" anchor="ctr"/>
                </a:tc>
                <a:extLst>
                  <a:ext uri="{0D108BD9-81ED-4DB2-BD59-A6C34878D82A}">
                    <a16:rowId xmlns:a16="http://schemas.microsoft.com/office/drawing/2014/main" val="3233383881"/>
                  </a:ext>
                </a:extLst>
              </a:tr>
              <a:tr h="554381">
                <a:tc>
                  <a:txBody>
                    <a:bodyPr/>
                    <a:lstStyle/>
                    <a:p>
                      <a:r>
                        <a:rPr lang="en-US" sz="1700" dirty="0"/>
                        <a:t>You rode in the same car while the person was infectious </a:t>
                      </a:r>
                    </a:p>
                  </a:txBody>
                  <a:tcPr marL="137160" marT="91440" marB="91440" anchor="ctr"/>
                </a:tc>
                <a:tc>
                  <a:txBody>
                    <a:bodyPr/>
                    <a:lstStyle/>
                    <a:p>
                      <a:r>
                        <a:rPr lang="en-US" sz="1700"/>
                        <a:t>You were in front of the person in line at the store </a:t>
                      </a:r>
                    </a:p>
                  </a:txBody>
                  <a:tcPr marL="137160" marT="91440" marB="91440" anchor="ctr"/>
                </a:tc>
                <a:extLst>
                  <a:ext uri="{0D108BD9-81ED-4DB2-BD59-A6C34878D82A}">
                    <a16:rowId xmlns:a16="http://schemas.microsoft.com/office/drawing/2014/main" val="5534729"/>
                  </a:ext>
                </a:extLst>
              </a:tr>
              <a:tr h="554381">
                <a:tc>
                  <a:txBody>
                    <a:bodyPr/>
                    <a:lstStyle/>
                    <a:p>
                      <a:r>
                        <a:rPr lang="en-US" sz="1700" dirty="0"/>
                        <a:t>You had dinner together while the person was infectious</a:t>
                      </a:r>
                    </a:p>
                  </a:txBody>
                  <a:tcPr marL="137160" marT="91440" marB="91440" anchor="ctr"/>
                </a:tc>
                <a:tc>
                  <a:txBody>
                    <a:bodyPr/>
                    <a:lstStyle/>
                    <a:p>
                      <a:r>
                        <a:rPr lang="en-US" sz="1700" dirty="0"/>
                        <a:t>You’re a coworker who briefly walked by to ask a question </a:t>
                      </a:r>
                    </a:p>
                  </a:txBody>
                  <a:tcPr marL="137160" marT="91440" marB="91440" anchor="ctr"/>
                </a:tc>
                <a:extLst>
                  <a:ext uri="{0D108BD9-81ED-4DB2-BD59-A6C34878D82A}">
                    <a16:rowId xmlns:a16="http://schemas.microsoft.com/office/drawing/2014/main" val="3264020237"/>
                  </a:ext>
                </a:extLst>
              </a:tr>
            </a:tbl>
          </a:graphicData>
        </a:graphic>
      </p:graphicFrame>
    </p:spTree>
    <p:extLst>
      <p:ext uri="{BB962C8B-B14F-4D97-AF65-F5344CB8AC3E}">
        <p14:creationId xmlns:p14="http://schemas.microsoft.com/office/powerpoint/2010/main" val="375106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0AE6CC-875A-488C-8C92-4745DC2ED6A3}"/>
              </a:ext>
            </a:extLst>
          </p:cNvPr>
          <p:cNvSpPr>
            <a:spLocks noGrp="1"/>
          </p:cNvSpPr>
          <p:nvPr>
            <p:ph type="sldNum" sz="quarter" idx="4"/>
          </p:nvPr>
        </p:nvSpPr>
        <p:spPr/>
        <p:txBody>
          <a:bodyPr/>
          <a:lstStyle/>
          <a:p>
            <a:fld id="{820DBD16-8F52-45AC-8998-73485FE4613D}" type="slidenum">
              <a:rPr lang="en-US" smtClean="0"/>
              <a:pPr/>
              <a:t>7</a:t>
            </a:fld>
            <a:endParaRPr lang="en-US" dirty="0"/>
          </a:p>
        </p:txBody>
      </p:sp>
      <p:sp>
        <p:nvSpPr>
          <p:cNvPr id="5" name="Footer Placeholder 4">
            <a:extLst>
              <a:ext uri="{FF2B5EF4-FFF2-40B4-BE49-F238E27FC236}">
                <a16:creationId xmlns:a16="http://schemas.microsoft.com/office/drawing/2014/main" id="{4C704693-7051-4A29-B6F2-D6162FF19557}"/>
              </a:ext>
            </a:extLst>
          </p:cNvPr>
          <p:cNvSpPr>
            <a:spLocks noGrp="1"/>
          </p:cNvSpPr>
          <p:nvPr>
            <p:ph type="ftr" sz="quarter" idx="3"/>
          </p:nvPr>
        </p:nvSpPr>
        <p:spPr/>
        <p:txBody>
          <a:bodyPr/>
          <a:lstStyle/>
          <a:p>
            <a:r>
              <a:rPr lang="en-US"/>
              <a:t>Vermont Department of Health</a:t>
            </a:r>
            <a:endParaRPr lang="en-US" dirty="0"/>
          </a:p>
        </p:txBody>
      </p:sp>
      <p:graphicFrame>
        <p:nvGraphicFramePr>
          <p:cNvPr id="8" name="Table 8">
            <a:extLst>
              <a:ext uri="{FF2B5EF4-FFF2-40B4-BE49-F238E27FC236}">
                <a16:creationId xmlns:a16="http://schemas.microsoft.com/office/drawing/2014/main" id="{1CCDAA41-5880-4ECC-BC4B-113CEE173552}"/>
              </a:ext>
            </a:extLst>
          </p:cNvPr>
          <p:cNvGraphicFramePr>
            <a:graphicFrameLocks noGrp="1"/>
          </p:cNvGraphicFramePr>
          <p:nvPr>
            <p:ph idx="1"/>
            <p:extLst>
              <p:ext uri="{D42A27DB-BD31-4B8C-83A1-F6EECF244321}">
                <p14:modId xmlns:p14="http://schemas.microsoft.com/office/powerpoint/2010/main" val="2779560705"/>
              </p:ext>
            </p:extLst>
          </p:nvPr>
        </p:nvGraphicFramePr>
        <p:xfrm>
          <a:off x="379771" y="380283"/>
          <a:ext cx="11432458" cy="6238654"/>
        </p:xfrm>
        <a:graphic>
          <a:graphicData uri="http://schemas.openxmlformats.org/drawingml/2006/table">
            <a:tbl>
              <a:tblPr firstRow="1" bandRow="1">
                <a:tableStyleId>{5C22544A-7EE6-4342-B048-85BDC9FD1C3A}</a:tableStyleId>
              </a:tblPr>
              <a:tblGrid>
                <a:gridCol w="1141109">
                  <a:extLst>
                    <a:ext uri="{9D8B030D-6E8A-4147-A177-3AD203B41FA5}">
                      <a16:colId xmlns:a16="http://schemas.microsoft.com/office/drawing/2014/main" val="4277032534"/>
                    </a:ext>
                  </a:extLst>
                </a:gridCol>
                <a:gridCol w="5912307">
                  <a:extLst>
                    <a:ext uri="{9D8B030D-6E8A-4147-A177-3AD203B41FA5}">
                      <a16:colId xmlns:a16="http://schemas.microsoft.com/office/drawing/2014/main" val="513498754"/>
                    </a:ext>
                  </a:extLst>
                </a:gridCol>
                <a:gridCol w="4379042">
                  <a:extLst>
                    <a:ext uri="{9D8B030D-6E8A-4147-A177-3AD203B41FA5}">
                      <a16:colId xmlns:a16="http://schemas.microsoft.com/office/drawing/2014/main" val="3346720157"/>
                    </a:ext>
                  </a:extLst>
                </a:gridCol>
              </a:tblGrid>
              <a:tr h="386365">
                <a:tc>
                  <a:txBody>
                    <a:bodyPr/>
                    <a:lstStyle/>
                    <a:p>
                      <a:endParaRPr lang="en-US" sz="2000" dirty="0"/>
                    </a:p>
                  </a:txBody>
                  <a:tcPr marL="182880" marT="73152" marB="73152"/>
                </a:tc>
                <a:tc>
                  <a:txBody>
                    <a:bodyPr/>
                    <a:lstStyle/>
                    <a:p>
                      <a:r>
                        <a:rPr lang="en-US" sz="2000" b="0" dirty="0">
                          <a:latin typeface="+mj-lt"/>
                        </a:rPr>
                        <a:t>SELF-ISOLATION</a:t>
                      </a:r>
                    </a:p>
                  </a:txBody>
                  <a:tcPr marL="182880" marT="73152" marB="73152"/>
                </a:tc>
                <a:tc>
                  <a:txBody>
                    <a:bodyPr/>
                    <a:lstStyle/>
                    <a:p>
                      <a:r>
                        <a:rPr lang="en-US" sz="2000" b="0" dirty="0">
                          <a:latin typeface="+mj-lt"/>
                        </a:rPr>
                        <a:t>SELF-QUARANTINE</a:t>
                      </a:r>
                    </a:p>
                  </a:txBody>
                  <a:tcPr marL="182880" marT="73152" marB="73152"/>
                </a:tc>
                <a:extLst>
                  <a:ext uri="{0D108BD9-81ED-4DB2-BD59-A6C34878D82A}">
                    <a16:rowId xmlns:a16="http://schemas.microsoft.com/office/drawing/2014/main" val="189013900"/>
                  </a:ext>
                </a:extLst>
              </a:tr>
              <a:tr h="1277976">
                <a:tc>
                  <a:txBody>
                    <a:bodyPr/>
                    <a:lstStyle/>
                    <a:p>
                      <a:r>
                        <a:rPr lang="en-US" sz="2000" dirty="0">
                          <a:latin typeface="+mj-lt"/>
                        </a:rPr>
                        <a:t>For Whom?</a:t>
                      </a:r>
                    </a:p>
                  </a:txBody>
                  <a:tcPr marL="182880" marR="182880" marT="73152" marB="73152"/>
                </a:tc>
                <a:tc>
                  <a:txBody>
                    <a:bodyPr/>
                    <a:lstStyle/>
                    <a:p>
                      <a:r>
                        <a:rPr lang="en-US" sz="2000" kern="1200" dirty="0">
                          <a:solidFill>
                            <a:schemeClr val="dk1"/>
                          </a:solidFill>
                          <a:effectLst/>
                          <a:latin typeface="+mn-lt"/>
                          <a:ea typeface="+mn-ea"/>
                          <a:cs typeface="+mn-cs"/>
                        </a:rPr>
                        <a:t>People with symptoms of COVID-19</a:t>
                      </a:r>
                    </a:p>
                    <a:p>
                      <a:pPr marL="574675" indent="-338138">
                        <a:tabLst>
                          <a:tab pos="574675" algn="l"/>
                        </a:tabLst>
                      </a:pPr>
                      <a:r>
                        <a:rPr lang="en-US" sz="2000" kern="1200" dirty="0">
                          <a:solidFill>
                            <a:schemeClr val="dk1"/>
                          </a:solidFill>
                          <a:effectLst/>
                          <a:latin typeface="+mn-lt"/>
                          <a:ea typeface="+mn-ea"/>
                          <a:cs typeface="+mn-cs"/>
                        </a:rPr>
                        <a:t>•	For people with COVID-19 who aren’t sick enough to be hospitalized, or </a:t>
                      </a:r>
                    </a:p>
                    <a:p>
                      <a:pPr marL="574675" indent="-338138">
                        <a:tabLst>
                          <a:tab pos="574675" algn="l"/>
                        </a:tabLst>
                      </a:pPr>
                      <a:r>
                        <a:rPr lang="en-US" sz="2000" kern="1200" dirty="0">
                          <a:solidFill>
                            <a:schemeClr val="dk1"/>
                          </a:solidFill>
                          <a:effectLst/>
                          <a:latin typeface="+mn-lt"/>
                          <a:ea typeface="+mn-ea"/>
                          <a:cs typeface="+mn-cs"/>
                        </a:rPr>
                        <a:t>•	For people who are waiting for test results</a:t>
                      </a:r>
                      <a:endParaRPr lang="en-US" sz="2000" dirty="0"/>
                    </a:p>
                  </a:txBody>
                  <a:tcPr marL="182880" marR="182880" marT="73152" marB="73152"/>
                </a:tc>
                <a:tc>
                  <a:txBody>
                    <a:bodyPr/>
                    <a:lstStyle/>
                    <a:p>
                      <a:r>
                        <a:rPr lang="en-US" sz="2000" kern="1200" dirty="0">
                          <a:solidFill>
                            <a:schemeClr val="dk1"/>
                          </a:solidFill>
                          <a:effectLst/>
                          <a:latin typeface="+mn-lt"/>
                          <a:ea typeface="+mn-ea"/>
                          <a:cs typeface="+mn-cs"/>
                        </a:rPr>
                        <a:t>People with no symptoms of COVID19•Close contacts of people with COVID19</a:t>
                      </a:r>
                      <a:endParaRPr lang="en-US" sz="2000" dirty="0"/>
                    </a:p>
                  </a:txBody>
                  <a:tcPr marL="182880" marR="182880" marT="73152" marB="73152"/>
                </a:tc>
                <a:extLst>
                  <a:ext uri="{0D108BD9-81ED-4DB2-BD59-A6C34878D82A}">
                    <a16:rowId xmlns:a16="http://schemas.microsoft.com/office/drawing/2014/main" val="4075226281"/>
                  </a:ext>
                </a:extLst>
              </a:tr>
              <a:tr h="2169588">
                <a:tc>
                  <a:txBody>
                    <a:bodyPr/>
                    <a:lstStyle/>
                    <a:p>
                      <a:r>
                        <a:rPr lang="en-US" sz="2000" dirty="0">
                          <a:latin typeface="+mj-lt"/>
                        </a:rPr>
                        <a:t>For How Long?</a:t>
                      </a:r>
                    </a:p>
                  </a:txBody>
                  <a:tcPr marL="182880" marR="182880" marT="73152" marB="73152"/>
                </a:tc>
                <a:tc>
                  <a:txBody>
                    <a:bodyPr/>
                    <a:lstStyle/>
                    <a:p>
                      <a:r>
                        <a:rPr lang="en-US" sz="2000" dirty="0"/>
                        <a:t>Until recovery, which happens when all three have happened: </a:t>
                      </a:r>
                    </a:p>
                    <a:p>
                      <a:pPr marL="574675" indent="-338138">
                        <a:buAutoNum type="arabicParenR"/>
                      </a:pPr>
                      <a:r>
                        <a:rPr lang="en-US" sz="2000" dirty="0"/>
                        <a:t>It’s been 3 full days of no fever without the use of fever-reducing medication, </a:t>
                      </a:r>
                      <a:r>
                        <a:rPr lang="en-US" sz="2000" dirty="0">
                          <a:latin typeface="+mj-lt"/>
                        </a:rPr>
                        <a:t>and</a:t>
                      </a:r>
                      <a:r>
                        <a:rPr lang="en-US" sz="2000" dirty="0"/>
                        <a:t> </a:t>
                      </a:r>
                    </a:p>
                    <a:p>
                      <a:pPr marL="574675" indent="-338138">
                        <a:buAutoNum type="arabicParenR"/>
                      </a:pPr>
                      <a:r>
                        <a:rPr lang="en-US" sz="2000" dirty="0"/>
                        <a:t>Other symptoms have improved, </a:t>
                      </a:r>
                      <a:r>
                        <a:rPr lang="en-US" sz="2000" dirty="0">
                          <a:latin typeface="+mj-lt"/>
                        </a:rPr>
                        <a:t>and</a:t>
                      </a:r>
                      <a:r>
                        <a:rPr lang="en-US" sz="2000" dirty="0"/>
                        <a:t> </a:t>
                      </a:r>
                    </a:p>
                    <a:p>
                      <a:pPr marL="574675" indent="-338138">
                        <a:buAutoNum type="arabicParenR"/>
                      </a:pPr>
                      <a:r>
                        <a:rPr lang="en-US" sz="2000" dirty="0"/>
                        <a:t>At least 7 days have passed since your symptoms first appeared.</a:t>
                      </a:r>
                    </a:p>
                  </a:txBody>
                  <a:tcPr marL="182880" marR="182880" marT="73152" marB="73152"/>
                </a:tc>
                <a:tc>
                  <a:txBody>
                    <a:bodyPr/>
                    <a:lstStyle/>
                    <a:p>
                      <a:r>
                        <a:rPr lang="en-US" sz="2000" dirty="0"/>
                        <a:t>For 14 days since the date of possible exposure. The day of the exposure is Day 0. </a:t>
                      </a:r>
                    </a:p>
                  </a:txBody>
                  <a:tcPr marL="182880" marR="182880" marT="73152" marB="73152"/>
                </a:tc>
                <a:extLst>
                  <a:ext uri="{0D108BD9-81ED-4DB2-BD59-A6C34878D82A}">
                    <a16:rowId xmlns:a16="http://schemas.microsoft.com/office/drawing/2014/main" val="2115760035"/>
                  </a:ext>
                </a:extLst>
              </a:tr>
              <a:tr h="2142142">
                <a:tc>
                  <a:txBody>
                    <a:bodyPr/>
                    <a:lstStyle/>
                    <a:p>
                      <a:r>
                        <a:rPr lang="en-US" sz="2000" kern="1200" dirty="0">
                          <a:solidFill>
                            <a:schemeClr val="dk1"/>
                          </a:solidFill>
                          <a:effectLst/>
                          <a:latin typeface="+mj-lt"/>
                          <a:ea typeface="+mn-ea"/>
                          <a:cs typeface="+mn-cs"/>
                        </a:rPr>
                        <a:t>What does it mean?</a:t>
                      </a:r>
                      <a:endParaRPr lang="en-US" sz="2000" dirty="0">
                        <a:latin typeface="+mj-lt"/>
                      </a:endParaRPr>
                    </a:p>
                  </a:txBody>
                  <a:tcPr marL="182880" marR="182880" marT="73152" marB="73152"/>
                </a:tc>
                <a:tc>
                  <a:txBody>
                    <a:bodyPr/>
                    <a:lstStyle/>
                    <a:p>
                      <a:r>
                        <a:rPr lang="en-US" sz="2000" dirty="0"/>
                        <a:t>Staying in a separate room in the house, using a separate bathroom, avoiding contact with others. </a:t>
                      </a:r>
                    </a:p>
                  </a:txBody>
                  <a:tcPr marL="182880" marR="182880" marT="73152" marB="73152"/>
                </a:tc>
                <a:tc>
                  <a:txBody>
                    <a:bodyPr/>
                    <a:lstStyle/>
                    <a:p>
                      <a:r>
                        <a:rPr lang="en-US" sz="2000" dirty="0"/>
                        <a:t>Staying home 24/7,monitoring for symptoms, and practicing social distancing. If possible, using a separate room and bathroom. If you become symptomatic, your close contacts should also self-quarantine.</a:t>
                      </a:r>
                    </a:p>
                  </a:txBody>
                  <a:tcPr marL="182880" marR="182880" marT="73152" marB="73152"/>
                </a:tc>
                <a:extLst>
                  <a:ext uri="{0D108BD9-81ED-4DB2-BD59-A6C34878D82A}">
                    <a16:rowId xmlns:a16="http://schemas.microsoft.com/office/drawing/2014/main" val="2025959971"/>
                  </a:ext>
                </a:extLst>
              </a:tr>
            </a:tbl>
          </a:graphicData>
        </a:graphic>
      </p:graphicFrame>
    </p:spTree>
    <p:extLst>
      <p:ext uri="{BB962C8B-B14F-4D97-AF65-F5344CB8AC3E}">
        <p14:creationId xmlns:p14="http://schemas.microsoft.com/office/powerpoint/2010/main" val="49963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7C90-288F-4227-9BE6-D011B917BD2C}"/>
              </a:ext>
            </a:extLst>
          </p:cNvPr>
          <p:cNvSpPr>
            <a:spLocks noGrp="1"/>
          </p:cNvSpPr>
          <p:nvPr>
            <p:ph type="title"/>
          </p:nvPr>
        </p:nvSpPr>
        <p:spPr/>
        <p:txBody>
          <a:bodyPr/>
          <a:lstStyle/>
          <a:p>
            <a:r>
              <a:rPr lang="en-US" dirty="0"/>
              <a:t>New Health Guidance: HEALTH SCREENING</a:t>
            </a:r>
          </a:p>
        </p:txBody>
      </p:sp>
      <p:sp>
        <p:nvSpPr>
          <p:cNvPr id="4" name="Slide Number Placeholder 3">
            <a:extLst>
              <a:ext uri="{FF2B5EF4-FFF2-40B4-BE49-F238E27FC236}">
                <a16:creationId xmlns:a16="http://schemas.microsoft.com/office/drawing/2014/main" id="{626D05D0-E234-4B6E-927A-6E95ABF2EF85}"/>
              </a:ext>
            </a:extLst>
          </p:cNvPr>
          <p:cNvSpPr>
            <a:spLocks noGrp="1"/>
          </p:cNvSpPr>
          <p:nvPr>
            <p:ph type="sldNum" sz="quarter" idx="4"/>
          </p:nvPr>
        </p:nvSpPr>
        <p:spPr/>
        <p:txBody>
          <a:bodyPr/>
          <a:lstStyle/>
          <a:p>
            <a:fld id="{820DBD16-8F52-45AC-8998-73485FE4613D}" type="slidenum">
              <a:rPr lang="en-US" smtClean="0"/>
              <a:pPr/>
              <a:t>8</a:t>
            </a:fld>
            <a:endParaRPr lang="en-US" dirty="0"/>
          </a:p>
        </p:txBody>
      </p:sp>
      <p:sp>
        <p:nvSpPr>
          <p:cNvPr id="5" name="Footer Placeholder 4">
            <a:extLst>
              <a:ext uri="{FF2B5EF4-FFF2-40B4-BE49-F238E27FC236}">
                <a16:creationId xmlns:a16="http://schemas.microsoft.com/office/drawing/2014/main" id="{0B3E9276-3EE3-41C1-BD92-9AF97290B9C0}"/>
              </a:ext>
            </a:extLst>
          </p:cNvPr>
          <p:cNvSpPr>
            <a:spLocks noGrp="1"/>
          </p:cNvSpPr>
          <p:nvPr>
            <p:ph type="ftr" sz="quarter" idx="3"/>
          </p:nvPr>
        </p:nvSpPr>
        <p:spPr/>
        <p:txBody>
          <a:bodyPr/>
          <a:lstStyle/>
          <a:p>
            <a:r>
              <a:rPr lang="en-US"/>
              <a:t>Vermont Department of Health</a:t>
            </a:r>
            <a:endParaRPr lang="en-US" dirty="0"/>
          </a:p>
        </p:txBody>
      </p:sp>
      <p:sp>
        <p:nvSpPr>
          <p:cNvPr id="7" name="Rectangle 6">
            <a:extLst>
              <a:ext uri="{FF2B5EF4-FFF2-40B4-BE49-F238E27FC236}">
                <a16:creationId xmlns:a16="http://schemas.microsoft.com/office/drawing/2014/main" id="{9539EBF3-BF1D-4AB3-B626-441617EEED96}"/>
              </a:ext>
            </a:extLst>
          </p:cNvPr>
          <p:cNvSpPr/>
          <p:nvPr/>
        </p:nvSpPr>
        <p:spPr>
          <a:xfrm>
            <a:off x="838199" y="1924920"/>
            <a:ext cx="10515599" cy="1529265"/>
          </a:xfrm>
          <a:prstGeom prst="rect">
            <a:avLst/>
          </a:prstGeom>
        </p:spPr>
        <p:txBody>
          <a:bodyPr wrap="square">
            <a:spAutoFit/>
          </a:bodyPr>
          <a:lstStyle/>
          <a:p>
            <a:pPr marR="0" lvl="0">
              <a:lnSpc>
                <a:spcPct val="115000"/>
              </a:lnSpc>
              <a:spcBef>
                <a:spcPts val="600"/>
              </a:spcBef>
              <a:spcAft>
                <a:spcPts val="600"/>
              </a:spcAft>
              <a:buSzPts val="1100"/>
            </a:pPr>
            <a:r>
              <a:rPr lang="en-US" sz="2000" dirty="0">
                <a:latin typeface="+mj-lt"/>
                <a:ea typeface="Times New Roman" panose="02020603050405020304" pitchFamily="18" charset="0"/>
              </a:rPr>
              <a:t>Conduct a Daily Health Check </a:t>
            </a:r>
            <a:r>
              <a:rPr lang="en-US" sz="2000" dirty="0">
                <a:ea typeface="Times New Roman" panose="02020603050405020304" pitchFamily="18" charset="0"/>
              </a:rPr>
              <a:t>for the </a:t>
            </a:r>
            <a:r>
              <a:rPr lang="en-US" sz="2000" dirty="0">
                <a:latin typeface="+mj-lt"/>
                <a:ea typeface="Times New Roman" panose="02020603050405020304" pitchFamily="18" charset="0"/>
              </a:rPr>
              <a:t>child(ren) attending childcare</a:t>
            </a:r>
            <a:r>
              <a:rPr lang="en-US" sz="2000" dirty="0">
                <a:ea typeface="Times New Roman" panose="02020603050405020304" pitchFamily="18" charset="0"/>
              </a:rPr>
              <a:t>, and your </a:t>
            </a:r>
            <a:r>
              <a:rPr lang="en-US" sz="2000" dirty="0">
                <a:latin typeface="+mj-lt"/>
                <a:ea typeface="Times New Roman" panose="02020603050405020304" pitchFamily="18" charset="0"/>
              </a:rPr>
              <a:t>staff</a:t>
            </a:r>
            <a:r>
              <a:rPr lang="en-US" sz="2000" dirty="0">
                <a:ea typeface="Times New Roman" panose="02020603050405020304" pitchFamily="18" charset="0"/>
              </a:rPr>
              <a:t>: </a:t>
            </a:r>
          </a:p>
          <a:p>
            <a:pPr marL="800100" lvl="1" indent="-342900">
              <a:lnSpc>
                <a:spcPct val="115000"/>
              </a:lnSpc>
              <a:spcAft>
                <a:spcPts val="600"/>
              </a:spcAft>
              <a:buFont typeface="+mj-lt"/>
              <a:buAutoNum type="arabicPeriod"/>
            </a:pPr>
            <a:r>
              <a:rPr lang="en-US" dirty="0">
                <a:ea typeface="Times New Roman" panose="02020603050405020304" pitchFamily="18" charset="0"/>
              </a:rPr>
              <a:t>Have they been in close contact with a person who has COVID-19?</a:t>
            </a:r>
          </a:p>
          <a:p>
            <a:pPr marL="800100" lvl="1" indent="-342900">
              <a:lnSpc>
                <a:spcPct val="115000"/>
              </a:lnSpc>
              <a:spcAft>
                <a:spcPts val="600"/>
              </a:spcAft>
              <a:buFont typeface="+mj-lt"/>
              <a:buAutoNum type="arabicPeriod"/>
            </a:pPr>
            <a:r>
              <a:rPr lang="en-US" dirty="0">
                <a:ea typeface="Times New Roman" panose="02020603050405020304" pitchFamily="18" charset="0"/>
              </a:rPr>
              <a:t>Have they felt unwell with respiratory symptoms in the last few days? </a:t>
            </a:r>
            <a:r>
              <a:rPr lang="en-US" i="1" dirty="0">
                <a:ea typeface="Times New Roman" panose="02020603050405020304" pitchFamily="18" charset="0"/>
              </a:rPr>
              <a:t>For example, have they had </a:t>
            </a:r>
            <a:br>
              <a:rPr lang="en-US" i="1" dirty="0">
                <a:ea typeface="Times New Roman" panose="02020603050405020304" pitchFamily="18" charset="0"/>
              </a:rPr>
            </a:br>
            <a:r>
              <a:rPr lang="en-US" i="1" dirty="0">
                <a:ea typeface="Times New Roman" panose="02020603050405020304" pitchFamily="18" charset="0"/>
              </a:rPr>
              <a:t>a cough, high temperature, shortness of breath, or difficulty breathing?</a:t>
            </a:r>
            <a:endParaRPr lang="en-US" dirty="0">
              <a:ea typeface="Times New Roman" panose="02020603050405020304" pitchFamily="18" charset="0"/>
            </a:endParaRPr>
          </a:p>
        </p:txBody>
      </p:sp>
      <p:sp>
        <p:nvSpPr>
          <p:cNvPr id="8" name="TextBox 7">
            <a:extLst>
              <a:ext uri="{FF2B5EF4-FFF2-40B4-BE49-F238E27FC236}">
                <a16:creationId xmlns:a16="http://schemas.microsoft.com/office/drawing/2014/main" id="{554AC46D-A8CD-4E40-AC36-F3026F1D59CB}"/>
              </a:ext>
            </a:extLst>
          </p:cNvPr>
          <p:cNvSpPr txBox="1"/>
          <p:nvPr/>
        </p:nvSpPr>
        <p:spPr>
          <a:xfrm>
            <a:off x="838199" y="3632078"/>
            <a:ext cx="10515599" cy="2616101"/>
          </a:xfrm>
          <a:prstGeom prst="rect">
            <a:avLst/>
          </a:prstGeom>
          <a:solidFill>
            <a:schemeClr val="accent1">
              <a:lumMod val="20000"/>
              <a:lumOff val="80000"/>
            </a:schemeClr>
          </a:solidFill>
          <a:ln w="15875">
            <a:solidFill>
              <a:schemeClr val="accent1"/>
            </a:solidFill>
            <a:prstDash val="sysDot"/>
          </a:ln>
        </p:spPr>
        <p:txBody>
          <a:bodyPr wrap="square" rtlCol="0">
            <a:spAutoFit/>
          </a:bodyPr>
          <a:lstStyle/>
          <a:p>
            <a:pPr>
              <a:lnSpc>
                <a:spcPct val="105000"/>
              </a:lnSpc>
            </a:pPr>
            <a:r>
              <a:rPr lang="en-US" sz="2000" dirty="0">
                <a:latin typeface="+mj-lt"/>
              </a:rPr>
              <a:t>Temperature check protocol: Health screening should occur upon entrance and near sink.</a:t>
            </a:r>
          </a:p>
          <a:p>
            <a:pPr marL="457200" marR="0" lvl="0" indent="-285750">
              <a:spcBef>
                <a:spcPts val="600"/>
              </a:spcBef>
              <a:spcAft>
                <a:spcPts val="300"/>
              </a:spcAft>
              <a:buFont typeface="Wingdings" panose="05000000000000000000" pitchFamily="2" charset="2"/>
              <a:buChar char=""/>
              <a:tabLst/>
            </a:pPr>
            <a:r>
              <a:rPr lang="en-US" sz="1600" dirty="0"/>
              <a:t>Perform hand hygiene</a:t>
            </a:r>
          </a:p>
          <a:p>
            <a:pPr marL="457200" marR="0" lvl="0" indent="-285750">
              <a:spcBef>
                <a:spcPts val="0"/>
              </a:spcBef>
              <a:spcAft>
                <a:spcPts val="300"/>
              </a:spcAft>
              <a:buFont typeface="Wingdings" panose="05000000000000000000" pitchFamily="2" charset="2"/>
              <a:buChar char=""/>
              <a:tabLst/>
            </a:pPr>
            <a:r>
              <a:rPr lang="en-US" sz="1600" dirty="0"/>
              <a:t>Put on a cloth facial masks or coverings, eye protection, and a single pair of disposable gloves</a:t>
            </a:r>
          </a:p>
          <a:p>
            <a:pPr marL="457200" marR="0" lvl="0" indent="-285750">
              <a:spcBef>
                <a:spcPts val="0"/>
              </a:spcBef>
              <a:spcAft>
                <a:spcPts val="300"/>
              </a:spcAft>
              <a:buFont typeface="Wingdings" panose="05000000000000000000" pitchFamily="2" charset="2"/>
              <a:buChar char=""/>
              <a:tabLst/>
            </a:pPr>
            <a:r>
              <a:rPr lang="en-US" sz="1600" dirty="0"/>
              <a:t>Check individual’s temperature</a:t>
            </a:r>
          </a:p>
          <a:p>
            <a:pPr marL="457200" marR="0" lvl="0" indent="-285750">
              <a:spcBef>
                <a:spcPts val="0"/>
              </a:spcBef>
              <a:spcAft>
                <a:spcPts val="300"/>
              </a:spcAft>
              <a:buFont typeface="Wingdings" panose="05000000000000000000" pitchFamily="2" charset="2"/>
              <a:buChar char=""/>
              <a:tabLst/>
            </a:pPr>
            <a:r>
              <a:rPr lang="en-US" sz="1600" dirty="0"/>
              <a:t>If performing a temperature check on multiple individuals, ensure that a clean pair of gloves is used for each individual and that the thermometer has been thoroughly cleaned in between each check. If disposable or non-contact thermometers are used and the screener did not have physical contact with an individual, gloves do not need to be changed before the next check. If non-contact thermometers are used, they should be cleaned routinely</a:t>
            </a:r>
          </a:p>
          <a:p>
            <a:pPr marL="457200" marR="0" lvl="0" indent="-285750">
              <a:spcBef>
                <a:spcPts val="0"/>
              </a:spcBef>
              <a:spcAft>
                <a:spcPts val="300"/>
              </a:spcAft>
              <a:buFont typeface="Wingdings" panose="05000000000000000000" pitchFamily="2" charset="2"/>
              <a:buChar char=""/>
              <a:tabLst/>
            </a:pPr>
            <a:r>
              <a:rPr lang="en-US" sz="1600" dirty="0"/>
              <a:t>Remove and discard gloves in between children </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92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5E6C-0B2E-4B8C-AA76-E1508ADE3A19}"/>
              </a:ext>
            </a:extLst>
          </p:cNvPr>
          <p:cNvSpPr>
            <a:spLocks noGrp="1"/>
          </p:cNvSpPr>
          <p:nvPr>
            <p:ph type="title"/>
          </p:nvPr>
        </p:nvSpPr>
        <p:spPr/>
        <p:txBody>
          <a:bodyPr/>
          <a:lstStyle/>
          <a:p>
            <a:r>
              <a:rPr lang="en-US" dirty="0"/>
              <a:t>New Health Guidance: CLOTH FACE COVERINGS</a:t>
            </a:r>
          </a:p>
        </p:txBody>
      </p:sp>
      <p:sp>
        <p:nvSpPr>
          <p:cNvPr id="3" name="Content Placeholder 2">
            <a:extLst>
              <a:ext uri="{FF2B5EF4-FFF2-40B4-BE49-F238E27FC236}">
                <a16:creationId xmlns:a16="http://schemas.microsoft.com/office/drawing/2014/main" id="{D15D69DA-E83A-4AD3-929C-BDA876F3CE4D}"/>
              </a:ext>
            </a:extLst>
          </p:cNvPr>
          <p:cNvSpPr>
            <a:spLocks noGrp="1"/>
          </p:cNvSpPr>
          <p:nvPr>
            <p:ph idx="1"/>
          </p:nvPr>
        </p:nvSpPr>
        <p:spPr/>
        <p:txBody>
          <a:bodyPr/>
          <a:lstStyle/>
          <a:p>
            <a:r>
              <a:rPr lang="en-US" dirty="0"/>
              <a:t>It is recommended that </a:t>
            </a:r>
            <a:r>
              <a:rPr lang="en-US" dirty="0">
                <a:latin typeface="+mj-lt"/>
              </a:rPr>
              <a:t>all staff wear cloth face coverings while providing care</a:t>
            </a:r>
            <a:r>
              <a:rPr lang="en-US" dirty="0"/>
              <a:t>. </a:t>
            </a:r>
          </a:p>
        </p:txBody>
      </p:sp>
      <p:sp>
        <p:nvSpPr>
          <p:cNvPr id="4" name="Slide Number Placeholder 3">
            <a:extLst>
              <a:ext uri="{FF2B5EF4-FFF2-40B4-BE49-F238E27FC236}">
                <a16:creationId xmlns:a16="http://schemas.microsoft.com/office/drawing/2014/main" id="{C499BF3D-D0CA-43AE-8DB7-C1B9CA3E4DE4}"/>
              </a:ext>
            </a:extLst>
          </p:cNvPr>
          <p:cNvSpPr>
            <a:spLocks noGrp="1"/>
          </p:cNvSpPr>
          <p:nvPr>
            <p:ph type="sldNum" sz="quarter" idx="4"/>
          </p:nvPr>
        </p:nvSpPr>
        <p:spPr/>
        <p:txBody>
          <a:bodyPr/>
          <a:lstStyle/>
          <a:p>
            <a:fld id="{820DBD16-8F52-45AC-8998-73485FE4613D}" type="slidenum">
              <a:rPr lang="en-US" smtClean="0"/>
              <a:pPr/>
              <a:t>9</a:t>
            </a:fld>
            <a:endParaRPr lang="en-US" dirty="0"/>
          </a:p>
        </p:txBody>
      </p:sp>
      <p:sp>
        <p:nvSpPr>
          <p:cNvPr id="5" name="Footer Placeholder 4">
            <a:extLst>
              <a:ext uri="{FF2B5EF4-FFF2-40B4-BE49-F238E27FC236}">
                <a16:creationId xmlns:a16="http://schemas.microsoft.com/office/drawing/2014/main" id="{A95FCFB7-3A81-42E4-9559-A727726326E0}"/>
              </a:ext>
            </a:extLst>
          </p:cNvPr>
          <p:cNvSpPr>
            <a:spLocks noGrp="1"/>
          </p:cNvSpPr>
          <p:nvPr>
            <p:ph type="ftr" sz="quarter" idx="3"/>
          </p:nvPr>
        </p:nvSpPr>
        <p:spPr/>
        <p:txBody>
          <a:bodyPr/>
          <a:lstStyle/>
          <a:p>
            <a:r>
              <a:rPr lang="en-US"/>
              <a:t>Vermont Department of Health</a:t>
            </a:r>
            <a:endParaRPr lang="en-US" dirty="0"/>
          </a:p>
        </p:txBody>
      </p:sp>
      <p:pic>
        <p:nvPicPr>
          <p:cNvPr id="6" name="Content Placeholder 9">
            <a:extLst>
              <a:ext uri="{FF2B5EF4-FFF2-40B4-BE49-F238E27FC236}">
                <a16:creationId xmlns:a16="http://schemas.microsoft.com/office/drawing/2014/main" id="{2703ECE6-E591-471C-B980-48EA58533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87902"/>
            <a:ext cx="1771650" cy="1771650"/>
          </a:xfrm>
          <a:prstGeom prst="rect">
            <a:avLst/>
          </a:prstGeom>
        </p:spPr>
      </p:pic>
      <p:sp>
        <p:nvSpPr>
          <p:cNvPr id="7" name="Rectangle 6">
            <a:extLst>
              <a:ext uri="{FF2B5EF4-FFF2-40B4-BE49-F238E27FC236}">
                <a16:creationId xmlns:a16="http://schemas.microsoft.com/office/drawing/2014/main" id="{A6934419-CF80-4C74-AD9C-FC7707D4EF74}"/>
              </a:ext>
            </a:extLst>
          </p:cNvPr>
          <p:cNvSpPr/>
          <p:nvPr/>
        </p:nvSpPr>
        <p:spPr>
          <a:xfrm>
            <a:off x="2918507" y="2487902"/>
            <a:ext cx="5695950" cy="2254463"/>
          </a:xfrm>
          <a:prstGeom prst="rect">
            <a:avLst/>
          </a:prstGeom>
        </p:spPr>
        <p:txBody>
          <a:bodyPr wrap="square">
            <a:spAutoFit/>
          </a:bodyPr>
          <a:lstStyle/>
          <a:p>
            <a:pPr>
              <a:spcAft>
                <a:spcPts val="300"/>
              </a:spcAft>
            </a:pPr>
            <a:r>
              <a:rPr lang="en-US" sz="2000" dirty="0">
                <a:solidFill>
                  <a:schemeClr val="accent1"/>
                </a:solidFill>
                <a:latin typeface="+mj-lt"/>
              </a:rPr>
              <a:t>Cloth face coverings should—</a:t>
            </a:r>
          </a:p>
          <a:p>
            <a:pPr marL="285750" indent="-285750">
              <a:spcAft>
                <a:spcPts val="300"/>
              </a:spcAft>
              <a:buFont typeface="Arial" panose="020B0604020202020204" pitchFamily="34" charset="0"/>
              <a:buChar char="•"/>
            </a:pPr>
            <a:r>
              <a:rPr lang="en-US" dirty="0"/>
              <a:t>Fit snugly but comfortably against the side of the face</a:t>
            </a:r>
          </a:p>
          <a:p>
            <a:pPr marL="285750" indent="-285750">
              <a:spcAft>
                <a:spcPts val="300"/>
              </a:spcAft>
              <a:buFont typeface="Arial" panose="020B0604020202020204" pitchFamily="34" charset="0"/>
              <a:buChar char="•"/>
            </a:pPr>
            <a:r>
              <a:rPr lang="en-US" dirty="0"/>
              <a:t>Be secured with ties or ear loops</a:t>
            </a:r>
          </a:p>
          <a:p>
            <a:pPr marL="285750" indent="-285750">
              <a:spcAft>
                <a:spcPts val="300"/>
              </a:spcAft>
              <a:buFont typeface="Arial" panose="020B0604020202020204" pitchFamily="34" charset="0"/>
              <a:buChar char="•"/>
            </a:pPr>
            <a:r>
              <a:rPr lang="en-US" dirty="0"/>
              <a:t>Include multiple layers of fabric</a:t>
            </a:r>
          </a:p>
          <a:p>
            <a:pPr marL="285750" indent="-285750">
              <a:spcAft>
                <a:spcPts val="300"/>
              </a:spcAft>
              <a:buFont typeface="Arial" panose="020B0604020202020204" pitchFamily="34" charset="0"/>
              <a:buChar char="•"/>
            </a:pPr>
            <a:r>
              <a:rPr lang="en-US" dirty="0"/>
              <a:t>Allow for breathing without restriction</a:t>
            </a:r>
          </a:p>
          <a:p>
            <a:pPr marL="285750" indent="-285750">
              <a:spcAft>
                <a:spcPts val="300"/>
              </a:spcAft>
              <a:buFont typeface="Arial" panose="020B0604020202020204" pitchFamily="34" charset="0"/>
              <a:buChar char="•"/>
            </a:pPr>
            <a:r>
              <a:rPr lang="en-US" dirty="0"/>
              <a:t>Be able to be laundered and machine dried without damage or change to shape</a:t>
            </a:r>
          </a:p>
        </p:txBody>
      </p:sp>
      <p:pic>
        <p:nvPicPr>
          <p:cNvPr id="9" name="Picture 8">
            <a:extLst>
              <a:ext uri="{FF2B5EF4-FFF2-40B4-BE49-F238E27FC236}">
                <a16:creationId xmlns:a16="http://schemas.microsoft.com/office/drawing/2014/main" id="{BBB3F062-613D-4FE6-A756-158A5DA15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237" y="2487902"/>
            <a:ext cx="2794720" cy="3698346"/>
          </a:xfrm>
          <a:prstGeom prst="rect">
            <a:avLst/>
          </a:prstGeom>
        </p:spPr>
      </p:pic>
      <p:pic>
        <p:nvPicPr>
          <p:cNvPr id="11" name="Picture 10">
            <a:extLst>
              <a:ext uri="{FF2B5EF4-FFF2-40B4-BE49-F238E27FC236}">
                <a16:creationId xmlns:a16="http://schemas.microsoft.com/office/drawing/2014/main" id="{DA57241D-7823-4FF5-90C7-DD60CAE0E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322234"/>
            <a:ext cx="1771650" cy="1771650"/>
          </a:xfrm>
          <a:prstGeom prst="rect">
            <a:avLst/>
          </a:prstGeom>
        </p:spPr>
      </p:pic>
      <p:sp>
        <p:nvSpPr>
          <p:cNvPr id="12" name="Rectangle 11">
            <a:extLst>
              <a:ext uri="{FF2B5EF4-FFF2-40B4-BE49-F238E27FC236}">
                <a16:creationId xmlns:a16="http://schemas.microsoft.com/office/drawing/2014/main" id="{6186D24B-CD69-477C-807A-6D8B6FADF694}"/>
              </a:ext>
            </a:extLst>
          </p:cNvPr>
          <p:cNvSpPr/>
          <p:nvPr/>
        </p:nvSpPr>
        <p:spPr>
          <a:xfrm>
            <a:off x="2918507" y="5081746"/>
            <a:ext cx="6025468" cy="1200329"/>
          </a:xfrm>
          <a:prstGeom prst="rect">
            <a:avLst/>
          </a:prstGeom>
        </p:spPr>
        <p:txBody>
          <a:bodyPr wrap="square">
            <a:spAutoFit/>
          </a:bodyPr>
          <a:lstStyle/>
          <a:p>
            <a:r>
              <a:rPr lang="en-US" dirty="0">
                <a:latin typeface="+mj-lt"/>
              </a:rPr>
              <a:t>Use of Cloth Face Coverings to Help Slow the Spread of COVID-19</a:t>
            </a:r>
          </a:p>
          <a:p>
            <a:r>
              <a:rPr lang="en-US" dirty="0">
                <a:solidFill>
                  <a:schemeClr val="accent1"/>
                </a:solidFill>
                <a:hlinkClick r:id="rId5">
                  <a:extLst>
                    <a:ext uri="{A12FA001-AC4F-418D-AE19-62706E023703}">
                      <ahyp:hlinkClr xmlns:ahyp="http://schemas.microsoft.com/office/drawing/2018/hyperlinkcolor" val="tx"/>
                    </a:ext>
                  </a:extLst>
                </a:hlinkClick>
              </a:rPr>
              <a:t>cdc.gov/coronavirus/2019-ncov/prevent-getting-sick/diy-cloth-face-coverings.html</a:t>
            </a:r>
            <a:r>
              <a:rPr lang="en-US" dirty="0">
                <a:solidFill>
                  <a:schemeClr val="accent1"/>
                </a:solidFill>
              </a:rPr>
              <a:t> </a:t>
            </a:r>
          </a:p>
          <a:p>
            <a:endParaRPr lang="en-US" dirty="0"/>
          </a:p>
        </p:txBody>
      </p:sp>
    </p:spTree>
    <p:extLst>
      <p:ext uri="{BB962C8B-B14F-4D97-AF65-F5344CB8AC3E}">
        <p14:creationId xmlns:p14="http://schemas.microsoft.com/office/powerpoint/2010/main" val="4190183319"/>
      </p:ext>
    </p:extLst>
  </p:cSld>
  <p:clrMapOvr>
    <a:masterClrMapping/>
  </p:clrMapOvr>
</p:sld>
</file>

<file path=ppt/theme/theme1.xml><?xml version="1.0" encoding="utf-8"?>
<a:theme xmlns:a="http://schemas.openxmlformats.org/drawingml/2006/main" name="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Standard.potx" id="{C4596C3B-2981-4A37-8579-58374BF7677C}" vid="{257FBF22-C03B-4784-8E62-1E15127DA5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2.xml><?xml version="1.0" encoding="utf-8"?>
<ct:contentTypeSchema xmlns:ct="http://schemas.microsoft.com/office/2006/metadata/contentType" xmlns:ma="http://schemas.microsoft.com/office/2006/metadata/properties/metaAttributes" ct:_="" ma:_="" ma:contentTypeName="VDH Managed Document" ma:contentTypeID="0x010100E33B793E1E7D4240861BC825712579F5020100565C5DFC0583BD42A423A1682711FA6D" ma:contentTypeVersion="48" ma:contentTypeDescription="" ma:contentTypeScope="" ma:versionID="897474b3e8580f48b742c06152be8a3f">
  <xsd:schema xmlns:xsd="http://www.w3.org/2001/XMLSchema" xmlns:xs="http://www.w3.org/2001/XMLSchema" xmlns:p="http://schemas.microsoft.com/office/2006/metadata/properties" xmlns:ns1="http://schemas.microsoft.com/sharepoint/v3" xmlns:ns2="046f9449-3d25-46ac-9a39-b41fdb973d2f" xmlns:ns3="bfc7ab43-a351-4688-aca3-bf166918b94c" xmlns:ns4="a6fb58ca-3225-4afd-985f-6a849fc96194" targetNamespace="http://schemas.microsoft.com/office/2006/metadata/properties" ma:root="true" ma:fieldsID="da56f21961f39cafe9ac18b4eb12a65d" ns1:_="" ns2:_="" ns3:_="" ns4:_="">
    <xsd:import namespace="http://schemas.microsoft.com/sharepoint/v3"/>
    <xsd:import namespace="046f9449-3d25-46ac-9a39-b41fdb973d2f"/>
    <xsd:import namespace="bfc7ab43-a351-4688-aca3-bf166918b94c"/>
    <xsd:import namespace="a6fb58ca-3225-4afd-985f-6a849fc96194"/>
    <xsd:element name="properties">
      <xsd:complexType>
        <xsd:sequence>
          <xsd:element name="documentManagement">
            <xsd:complexType>
              <xsd:all>
                <xsd:element ref="ns2:VDHDocumentType"/>
                <xsd:element ref="ns2:ItemOwner"/>
                <xsd:element ref="ns3:bucketTopic"/>
                <xsd:element ref="ns3:TagTopic" minOccurs="0"/>
                <xsd:element ref="ns2:LastReviewed" minOccurs="0"/>
                <xsd:element ref="ns2:NextReviewDate" minOccurs="0"/>
                <xsd:element ref="ns2:Reviewed" minOccurs="0"/>
                <xsd:element ref="ns2:VDHDocumentType_x003a_Review_x0020_Period" minOccurs="0"/>
                <xsd:element ref="ns3:Resource_x0020_Description" minOccurs="0"/>
                <xsd:element ref="ns2:VDHUnit2"/>
                <xsd:element ref="ns2:VDHUnit2_x003a_Contact_x0020_Email" minOccurs="0"/>
                <xsd:element ref="ns2:VDHUnit2_x003a_Contact_x0020_Name" minOccurs="0"/>
                <xsd:element ref="ns2:Content_x0020_Lead"/>
                <xsd:element ref="ns1:_dlc_ExpireDateSaved" minOccurs="0"/>
                <xsd:element ref="ns1:_dlc_Expire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6f9449-3d25-46ac-9a39-b41fdb973d2f" elementFormDefault="qualified">
    <xsd:import namespace="http://schemas.microsoft.com/office/2006/documentManagement/types"/>
    <xsd:import namespace="http://schemas.microsoft.com/office/infopath/2007/PartnerControls"/>
    <xsd:element name="VDHDocumentType" ma:index="2" ma:displayName="VDH Document Type" ma:description="Should match the library." ma:list="{82d97bec-9759-49dd-b9ab-4b74e8fae08f}" ma:internalName="VDHDocumentType" ma:readOnly="false" ma:showField="Title" ma:web="046f9449-3d25-46ac-9a39-b41fdb973d2f">
      <xsd:simpleType>
        <xsd:restriction base="dms:Lookup"/>
      </xsd:simpleType>
    </xsd:element>
    <xsd:element name="ItemOwner" ma:index="3" ma:displayName="Item Owner" ma:description="Individual(s) responsible for making edits to this document. This could be the content lead or someone else who goes through the content lead to post documents." ma:list="UserInfo" ma:SharePointGroup="0" ma:internalName="Item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astReviewed" ma:index="6" nillable="true" ma:displayName="Last Reviewed" ma:default="[today]" ma:format="DateOnly" ma:hidden="true" ma:internalName="LastReviewed" ma:readOnly="false">
      <xsd:simpleType>
        <xsd:restriction base="dms:DateTime"/>
      </xsd:simpleType>
    </xsd:element>
    <xsd:element name="NextReviewDate" ma:index="7" nillable="true" ma:displayName="Next Review Date" ma:format="DateOnly" ma:hidden="true" ma:internalName="NextReviewDate" ma:readOnly="false">
      <xsd:simpleType>
        <xsd:restriction base="dms:DateTime"/>
      </xsd:simpleType>
    </xsd:element>
    <xsd:element name="Reviewed" ma:index="8" nillable="true" ma:displayName="Reviewed" ma:default="1" ma:description="When you update an item, switch this to &quot;Yes.&quot; Within the next couple weeks, it will automatically return to &quot;No.&quot; Leave as &quot;yes&quot; during the initial upload." ma:internalName="Reviewed" ma:readOnly="false">
      <xsd:simpleType>
        <xsd:restriction base="dms:Boolean"/>
      </xsd:simpleType>
    </xsd:element>
    <xsd:element name="VDHDocumentType_x003a_Review_x0020_Period" ma:index="12" nillable="true" ma:displayName="VDHDocumentType:Review Period" ma:list="{82d97bec-9759-49dd-b9ab-4b74e8fae08f}" ma:internalName="VDHDocumentType_x003A_Review_x0020_Period" ma:readOnly="true" ma:showField="ReviewPeriod" ma:web="046f9449-3d25-46ac-9a39-b41fdb973d2f">
      <xsd:simpleType>
        <xsd:restriction base="dms:Lookup"/>
      </xsd:simpleType>
    </xsd:element>
    <xsd:element name="VDHUnit2" ma:index="18" ma:displayName="VDH_Unit" ma:list="{c8cb889a-cea8-44f1-99dd-e225192c4610}" ma:internalName="VDHUnit2" ma:readOnly="false" ma:showField="Title" ma:web="046f9449-3d25-46ac-9a39-b41fdb973d2f">
      <xsd:simpleType>
        <xsd:restriction base="dms:Lookup"/>
      </xsd:simpleType>
    </xsd:element>
    <xsd:element name="VDHUnit2_x003a_Contact_x0020_Email" ma:index="19" nillable="true" ma:displayName="VDHUnit2:Contact Email" ma:list="{c8cb889a-cea8-44f1-99dd-e225192c4610}" ma:internalName="VDHUnit2_x003A_Contact_x0020_Email" ma:readOnly="true" ma:showField="Contact_x0020_Email" ma:web="046f9449-3d25-46ac-9a39-b41fdb973d2f">
      <xsd:simpleType>
        <xsd:restriction base="dms:Lookup"/>
      </xsd:simpleType>
    </xsd:element>
    <xsd:element name="VDHUnit2_x003a_Contact_x0020_Name" ma:index="20" nillable="true" ma:displayName="VDHUnit2:Contact Name" ma:list="{c8cb889a-cea8-44f1-99dd-e225192c4610}" ma:internalName="VDHUnit2_x003A_Contact_x0020_Name" ma:readOnly="true" ma:showField="Contact_x0020_Name" ma:web="046f9449-3d25-46ac-9a39-b41fdb973d2f">
      <xsd:simpleType>
        <xsd:restriction base="dms:Lookup"/>
      </xsd:simpleType>
    </xsd:element>
    <xsd:element name="Content_x0020_Lead" ma:index="21" ma:displayName="Content Lead" ma:description="Put yourself unless another content owner is responsible for this document." ma:list="UserInfo" ma:SharePointGroup="5330" ma:internalName="Content_x0020_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c7ab43-a351-4688-aca3-bf166918b94c" elementFormDefault="qualified">
    <xsd:import namespace="http://schemas.microsoft.com/office/2006/documentManagement/types"/>
    <xsd:import namespace="http://schemas.microsoft.com/office/infopath/2007/PartnerControls"/>
    <xsd:element name="bucketTopic" ma:index="4" ma:displayName="Topic for Grouping (bucket)" ma:description="Main Topic. Select the most Applicable." ma:format="Dropdown" ma:internalName="bucketTopic">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element name="TagTopic" ma:index="5" nillable="true" ma:displayName="Topics for Filtering (Tags)" ma:description="Secondary Topics. Select all that are applicable, including primary topic if it is an option." ma:internalName="TagTopic" ma:requiredMultiChoice="true">
      <xsd:complexType>
        <xsd:complexContent>
          <xsd:extension base="dms:MultiChoice">
            <xsd:sequence>
              <xsd:element name="Value" maxOccurs="unbounded" minOccurs="0" nillable="true">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sequence>
          </xsd:extension>
        </xsd:complexContent>
      </xsd:complexType>
    </xsd:element>
    <xsd:element name="Resource_x0020_Description" ma:index="16" nillable="true" ma:displayName="Resource Description" ma:internalName="Resource_x0020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b58ca-3225-4afd-985f-6a849fc96194"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gTopic xmlns="bfc7ab43-a351-4688-aca3-bf166918b94c">
      <Value>Marketing</Value>
      <Value>Resources</Value>
      <Value>Tools &amp; Resources</Value>
    </TagTopic>
    <VDHUnit2 xmlns="046f9449-3d25-46ac-9a39-b41fdb973d2f">3</VDHUnit2>
    <VDHDocumentType xmlns="046f9449-3d25-46ac-9a39-b41fdb973d2f">6</VDHDocumentType>
    <ItemOwner xmlns="046f9449-3d25-46ac-9a39-b41fdb973d2f">
      <UserInfo>
        <DisplayName>i:0#.f|membership|kathleen.horton@vermont.gov,#i:0#.f|membership|kathleen.horton@vermont.gov,#Kathleen.Horton@vermont.gov,#,#Horton, Kathleen,#,#AHS,#Communications &amp; Outreach Coordinator</DisplayName>
        <AccountId>4282</AccountId>
        <AccountType/>
      </UserInfo>
    </ItemOwner>
    <Content_x0020_Lead xmlns="046f9449-3d25-46ac-9a39-b41fdb973d2f">
      <UserInfo>
        <DisplayName>i:0#.f|membership|sharon.muellers@vermont.gov,#i:0#.f|membership|sharon.muellers@vermont.gov,#Sharon.Muellers@vermont.gov,#,#Muellers, Sharon,#,#AHS,#Communication Officer</DisplayName>
        <AccountId>3837</AccountId>
        <AccountType/>
      </UserInfo>
    </Content_x0020_Lead>
    <Reviewed xmlns="046f9449-3d25-46ac-9a39-b41fdb973d2f">true</Reviewed>
    <Resource_x0020_Description xmlns="bfc7ab43-a351-4688-aca3-bf166918b94c" xsi:nil="true"/>
    <LastReviewed xmlns="046f9449-3d25-46ac-9a39-b41fdb973d2f">2019-06-27T12:04:05+00:00</LastReviewed>
    <bucketTopic xmlns="bfc7ab43-a351-4688-aca3-bf166918b94c">Resources</bucketTopic>
    <NextReviewDate xmlns="046f9449-3d25-46ac-9a39-b41fdb973d2f" xsi:nil="true"/>
  </documentManagement>
</p:properties>
</file>

<file path=customXml/itemProps1.xml><?xml version="1.0" encoding="utf-8"?>
<ds:datastoreItem xmlns:ds="http://schemas.openxmlformats.org/officeDocument/2006/customXml" ds:itemID="{5A137B2C-4AA5-4E63-A9A4-68C9C5A3D6F7}">
  <ds:schemaRefs>
    <ds:schemaRef ds:uri="http://schemas.microsoft.com/sharepoint/events"/>
  </ds:schemaRefs>
</ds:datastoreItem>
</file>

<file path=customXml/itemProps2.xml><?xml version="1.0" encoding="utf-8"?>
<ds:datastoreItem xmlns:ds="http://schemas.openxmlformats.org/officeDocument/2006/customXml" ds:itemID="{8A292D5F-D56B-46AE-B4A9-B39D4FCB3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6f9449-3d25-46ac-9a39-b41fdb973d2f"/>
    <ds:schemaRef ds:uri="bfc7ab43-a351-4688-aca3-bf166918b94c"/>
    <ds:schemaRef ds:uri="a6fb58ca-3225-4afd-985f-6a849fc96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17C6-1693-494B-8D53-44D782E1911F}">
  <ds:schemaRefs>
    <ds:schemaRef ds:uri="http://schemas.microsoft.com/sharepoint/v3/contenttype/forms"/>
  </ds:schemaRefs>
</ds:datastoreItem>
</file>

<file path=customXml/itemProps4.xml><?xml version="1.0" encoding="utf-8"?>
<ds:datastoreItem xmlns:ds="http://schemas.openxmlformats.org/officeDocument/2006/customXml" ds:itemID="{A379A1F7-3AE4-49C6-91E8-BBEDF6C6CA60}">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fc7ab43-a351-4688-aca3-bf166918b94c"/>
    <ds:schemaRef ds:uri="046f9449-3d25-46ac-9a39-b41fdb973d2f"/>
    <ds:schemaRef ds:uri="a6fb58ca-3225-4afd-985f-6a849fc96194"/>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285</TotalTime>
  <Words>1432</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Demi Cond</vt:lpstr>
      <vt:lpstr>Franklin Gothic Medium</vt:lpstr>
      <vt:lpstr>Wingdings</vt:lpstr>
      <vt:lpstr>Office Theme</vt:lpstr>
      <vt:lpstr>COVID-19 Guidance for  Emergency Child Care Services Part 2</vt:lpstr>
      <vt:lpstr>PowerPoint Presentation</vt:lpstr>
      <vt:lpstr>COVID-19  in Vermont  New Data Dashboard Situational Awareness  healthvermont.gov/covid</vt:lpstr>
      <vt:lpstr>PowerPoint Presentation</vt:lpstr>
      <vt:lpstr>PowerPoint Presentation</vt:lpstr>
      <vt:lpstr>Close Contact</vt:lpstr>
      <vt:lpstr>PowerPoint Presentation</vt:lpstr>
      <vt:lpstr>New Health Guidance: HEALTH SCREENING</vt:lpstr>
      <vt:lpstr>New Health Guidance: CLOTH FACE COVERINGS</vt:lpstr>
      <vt:lpstr>New Health Guidance: DROP-OFF &amp; PICK-UP</vt:lpstr>
      <vt:lpstr>New Health Guidance: COVID CASES IN CARE</vt:lpstr>
      <vt:lpstr>New Health Guidance</vt:lpstr>
      <vt:lpstr>New Health Guidance: ADDITIONAL NEW ITEMS</vt:lpstr>
      <vt:lpstr>Heath Guidance: GENERAL GUIDANCE REMINDER</vt:lpstr>
      <vt:lpstr>Health Questions Resource for Childcare Services</vt:lpstr>
      <vt:lpstr>Where can I get needed supplies?</vt:lpstr>
      <vt:lpstr>VDH Resources &amp; Tools: healthvermont.gov/covid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Guidance for  Emergency Child Care Services</dc:title>
  <dc:creator>Stalberg, Ilisa</dc:creator>
  <cp:lastModifiedBy>Stalberg, Ilisa</cp:lastModifiedBy>
  <cp:revision>52</cp:revision>
  <dcterms:created xsi:type="dcterms:W3CDTF">2020-03-23T01:50:29Z</dcterms:created>
  <dcterms:modified xsi:type="dcterms:W3CDTF">2020-04-07T14:14:32Z</dcterms:modified>
</cp:coreProperties>
</file>