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2"/>
  </p:notesMasterIdLst>
  <p:sldIdLst>
    <p:sldId id="281" r:id="rId6"/>
    <p:sldId id="308" r:id="rId7"/>
    <p:sldId id="323" r:id="rId8"/>
    <p:sldId id="261" r:id="rId9"/>
    <p:sldId id="391" r:id="rId10"/>
    <p:sldId id="388" r:id="rId11"/>
    <p:sldId id="389" r:id="rId12"/>
    <p:sldId id="390" r:id="rId13"/>
    <p:sldId id="382" r:id="rId14"/>
    <p:sldId id="383" r:id="rId15"/>
    <p:sldId id="384" r:id="rId16"/>
    <p:sldId id="385" r:id="rId17"/>
    <p:sldId id="386" r:id="rId18"/>
    <p:sldId id="387" r:id="rId19"/>
    <p:sldId id="350" r:id="rId20"/>
    <p:sldId id="374" r:id="rId21"/>
    <p:sldId id="346" r:id="rId22"/>
    <p:sldId id="360" r:id="rId23"/>
    <p:sldId id="380" r:id="rId24"/>
    <p:sldId id="336" r:id="rId25"/>
    <p:sldId id="381" r:id="rId26"/>
    <p:sldId id="307" r:id="rId27"/>
    <p:sldId id="392" r:id="rId28"/>
    <p:sldId id="393" r:id="rId29"/>
    <p:sldId id="397" r:id="rId30"/>
    <p:sldId id="30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lberg, Ilisa" initials="SI" lastIdx="6" clrIdx="0">
    <p:extLst>
      <p:ext uri="{19B8F6BF-5375-455C-9EA6-DF929625EA0E}">
        <p15:presenceInfo xmlns:p15="http://schemas.microsoft.com/office/powerpoint/2012/main" userId="S::Ilisa.Stalberg@vermont.gov::85785819-7a52-4e88-9d29-ff633f463811" providerId="AD"/>
      </p:ext>
    </p:extLst>
  </p:cmAuthor>
  <p:cmAuthor id="2" name="Holmes, Breena" initials="HB" lastIdx="10" clrIdx="1">
    <p:extLst>
      <p:ext uri="{19B8F6BF-5375-455C-9EA6-DF929625EA0E}">
        <p15:presenceInfo xmlns:p15="http://schemas.microsoft.com/office/powerpoint/2012/main" userId="S::breena.holmes@vermont.gov::4bc8b03f-1c6b-46d9-8ed9-70f43243e1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9"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hs.state.vt.us\ahsfiles\vdh\Divisional%20Shares\CPHEpi\2019%20nCoV\Website%20Postings\COVID19_Positive_LineLis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25000"/>
                  </a:schemeClr>
                </a:solidFill>
                <a:latin typeface="Franklin Gothic Demi Cond" panose="020B0706030402020204" pitchFamily="34" charset="0"/>
                <a:ea typeface="+mn-ea"/>
                <a:cs typeface="+mn-cs"/>
              </a:defRPr>
            </a:pPr>
            <a:r>
              <a:rPr lang="en-US" sz="1600">
                <a:solidFill>
                  <a:sysClr val="windowText" lastClr="000000"/>
                </a:solidFill>
                <a:latin typeface="Franklin Gothic Demi Cond" panose="020B0706030402020204" pitchFamily="34" charset="0"/>
              </a:rPr>
              <a:t>Total Negative and Positive Results by Date</a:t>
            </a:r>
            <a:r>
              <a:rPr lang="en-US" sz="1600" baseline="0">
                <a:solidFill>
                  <a:sysClr val="windowText" lastClr="000000"/>
                </a:solidFill>
                <a:latin typeface="Franklin Gothic Demi Cond" panose="020B0706030402020204" pitchFamily="34" charset="0"/>
              </a:rPr>
              <a:t> of Specimen Collection</a:t>
            </a:r>
            <a:r>
              <a:rPr lang="en-US" sz="1600">
                <a:solidFill>
                  <a:sysClr val="windowText" lastClr="000000"/>
                </a:solidFill>
                <a:latin typeface="Franklin Gothic Demi Cond" panose="020B0706030402020204" pitchFamily="34" charset="0"/>
              </a:rPr>
              <a:t> Overlayed by Percent Positive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25000"/>
                </a:schemeClr>
              </a:solidFill>
              <a:latin typeface="Franklin Gothic Demi Cond" panose="020B0706030402020204" pitchFamily="34" charset="0"/>
              <a:ea typeface="+mn-ea"/>
              <a:cs typeface="+mn-cs"/>
            </a:defRPr>
          </a:pPr>
          <a:endParaRPr lang="en-US"/>
        </a:p>
      </c:txPr>
    </c:title>
    <c:autoTitleDeleted val="0"/>
    <c:plotArea>
      <c:layout>
        <c:manualLayout>
          <c:layoutTarget val="inner"/>
          <c:xMode val="edge"/>
          <c:yMode val="edge"/>
          <c:x val="7.7606059514932699E-2"/>
          <c:y val="0.13229017206182561"/>
          <c:w val="0.83233956594453551"/>
          <c:h val="0.65354630905486077"/>
        </c:manualLayout>
      </c:layout>
      <c:barChart>
        <c:barDir val="col"/>
        <c:grouping val="stacked"/>
        <c:varyColors val="0"/>
        <c:ser>
          <c:idx val="0"/>
          <c:order val="0"/>
          <c:tx>
            <c:strRef>
              <c:f>Lab_DateofCollect!$B$2</c:f>
              <c:strCache>
                <c:ptCount val="1"/>
                <c:pt idx="0">
                  <c:v>Positives</c:v>
                </c:pt>
              </c:strCache>
            </c:strRef>
          </c:tx>
          <c:spPr>
            <a:solidFill>
              <a:srgbClr val="3095B4"/>
            </a:solidFill>
            <a:ln>
              <a:noFill/>
            </a:ln>
            <a:effectLst/>
          </c:spPr>
          <c:invertIfNegative val="0"/>
          <c:cat>
            <c:strRef>
              <c:f>Lab_DateofCollect!$A$3:$A$159</c:f>
              <c:strCache>
                <c:ptCount val="157"/>
                <c:pt idx="0">
                  <c:v>3/2</c:v>
                </c:pt>
                <c:pt idx="1">
                  <c:v>3/3</c:v>
                </c:pt>
                <c:pt idx="2">
                  <c:v>3/4</c:v>
                </c:pt>
                <c:pt idx="3">
                  <c:v>3/5</c:v>
                </c:pt>
                <c:pt idx="4">
                  <c:v>3/6</c:v>
                </c:pt>
                <c:pt idx="5">
                  <c:v>3/7</c:v>
                </c:pt>
                <c:pt idx="6">
                  <c:v>3/8</c:v>
                </c:pt>
                <c:pt idx="7">
                  <c:v>3/9</c:v>
                </c:pt>
                <c:pt idx="8">
                  <c:v>3/10</c:v>
                </c:pt>
                <c:pt idx="9">
                  <c:v>3/11</c:v>
                </c:pt>
                <c:pt idx="10">
                  <c:v>3/12</c:v>
                </c:pt>
                <c:pt idx="11">
                  <c:v>3/13</c:v>
                </c:pt>
                <c:pt idx="12">
                  <c:v>3/14</c:v>
                </c:pt>
                <c:pt idx="13">
                  <c:v>3/15</c:v>
                </c:pt>
                <c:pt idx="14">
                  <c:v>3/16</c:v>
                </c:pt>
                <c:pt idx="15">
                  <c:v>3/17</c:v>
                </c:pt>
                <c:pt idx="16">
                  <c:v>3/18</c:v>
                </c:pt>
                <c:pt idx="17">
                  <c:v>3/19</c:v>
                </c:pt>
                <c:pt idx="18">
                  <c:v>3/20</c:v>
                </c:pt>
                <c:pt idx="19">
                  <c:v>3/21</c:v>
                </c:pt>
                <c:pt idx="20">
                  <c:v>3/22</c:v>
                </c:pt>
                <c:pt idx="21">
                  <c:v>3/23</c:v>
                </c:pt>
                <c:pt idx="22">
                  <c:v>3/24</c:v>
                </c:pt>
                <c:pt idx="23">
                  <c:v>3/25</c:v>
                </c:pt>
                <c:pt idx="24">
                  <c:v>3/26</c:v>
                </c:pt>
                <c:pt idx="25">
                  <c:v>3/27</c:v>
                </c:pt>
                <c:pt idx="26">
                  <c:v>3/28</c:v>
                </c:pt>
                <c:pt idx="27">
                  <c:v>3/29</c:v>
                </c:pt>
                <c:pt idx="28">
                  <c:v>3/30</c:v>
                </c:pt>
                <c:pt idx="29">
                  <c:v>3/31</c:v>
                </c:pt>
                <c:pt idx="30">
                  <c:v>4/1</c:v>
                </c:pt>
                <c:pt idx="31">
                  <c:v>4/2</c:v>
                </c:pt>
                <c:pt idx="32">
                  <c:v>4/3</c:v>
                </c:pt>
                <c:pt idx="33">
                  <c:v>4/4</c:v>
                </c:pt>
                <c:pt idx="34">
                  <c:v>4/5</c:v>
                </c:pt>
                <c:pt idx="35">
                  <c:v>4/6</c:v>
                </c:pt>
                <c:pt idx="36">
                  <c:v>4/7</c:v>
                </c:pt>
                <c:pt idx="37">
                  <c:v>4/8</c:v>
                </c:pt>
                <c:pt idx="38">
                  <c:v>4/9</c:v>
                </c:pt>
                <c:pt idx="39">
                  <c:v>4/10</c:v>
                </c:pt>
                <c:pt idx="40">
                  <c:v>4/11</c:v>
                </c:pt>
                <c:pt idx="41">
                  <c:v>4/12</c:v>
                </c:pt>
                <c:pt idx="42">
                  <c:v>4/13</c:v>
                </c:pt>
                <c:pt idx="43">
                  <c:v>4/14</c:v>
                </c:pt>
                <c:pt idx="44">
                  <c:v>4/15</c:v>
                </c:pt>
                <c:pt idx="45">
                  <c:v>4/16</c:v>
                </c:pt>
                <c:pt idx="46">
                  <c:v>4/17</c:v>
                </c:pt>
                <c:pt idx="47">
                  <c:v>4/18</c:v>
                </c:pt>
                <c:pt idx="48">
                  <c:v>4/19</c:v>
                </c:pt>
                <c:pt idx="49">
                  <c:v>4/20</c:v>
                </c:pt>
                <c:pt idx="50">
                  <c:v>4/21</c:v>
                </c:pt>
                <c:pt idx="51">
                  <c:v>4/22</c:v>
                </c:pt>
                <c:pt idx="52">
                  <c:v>4/23</c:v>
                </c:pt>
                <c:pt idx="53">
                  <c:v>4/24</c:v>
                </c:pt>
                <c:pt idx="54">
                  <c:v>4/25</c:v>
                </c:pt>
                <c:pt idx="55">
                  <c:v>4/26</c:v>
                </c:pt>
                <c:pt idx="56">
                  <c:v>4/27</c:v>
                </c:pt>
                <c:pt idx="57">
                  <c:v>4/28</c:v>
                </c:pt>
                <c:pt idx="58">
                  <c:v>4/29</c:v>
                </c:pt>
                <c:pt idx="59">
                  <c:v>4/30</c:v>
                </c:pt>
                <c:pt idx="60">
                  <c:v>5/1</c:v>
                </c:pt>
                <c:pt idx="61">
                  <c:v>5/2</c:v>
                </c:pt>
                <c:pt idx="62">
                  <c:v>5/3</c:v>
                </c:pt>
                <c:pt idx="63">
                  <c:v>5/4</c:v>
                </c:pt>
                <c:pt idx="64">
                  <c:v>5/5</c:v>
                </c:pt>
                <c:pt idx="65">
                  <c:v>5/6</c:v>
                </c:pt>
                <c:pt idx="66">
                  <c:v>5/7</c:v>
                </c:pt>
                <c:pt idx="67">
                  <c:v>5/8</c:v>
                </c:pt>
                <c:pt idx="68">
                  <c:v>5/9</c:v>
                </c:pt>
                <c:pt idx="69">
                  <c:v>5/10</c:v>
                </c:pt>
                <c:pt idx="70">
                  <c:v>5/11</c:v>
                </c:pt>
                <c:pt idx="71">
                  <c:v>5/12</c:v>
                </c:pt>
                <c:pt idx="72">
                  <c:v>5/13</c:v>
                </c:pt>
                <c:pt idx="73">
                  <c:v>5/14</c:v>
                </c:pt>
                <c:pt idx="74">
                  <c:v>5/15</c:v>
                </c:pt>
                <c:pt idx="75">
                  <c:v>5/16</c:v>
                </c:pt>
                <c:pt idx="76">
                  <c:v>5/17</c:v>
                </c:pt>
                <c:pt idx="77">
                  <c:v>5/18</c:v>
                </c:pt>
                <c:pt idx="78">
                  <c:v>5/19</c:v>
                </c:pt>
                <c:pt idx="79">
                  <c:v>5/20</c:v>
                </c:pt>
                <c:pt idx="80">
                  <c:v>5/21</c:v>
                </c:pt>
                <c:pt idx="81">
                  <c:v>5/22</c:v>
                </c:pt>
                <c:pt idx="82">
                  <c:v>5/23</c:v>
                </c:pt>
                <c:pt idx="83">
                  <c:v>5/24</c:v>
                </c:pt>
                <c:pt idx="84">
                  <c:v>5/25</c:v>
                </c:pt>
                <c:pt idx="85">
                  <c:v>5/26</c:v>
                </c:pt>
                <c:pt idx="86">
                  <c:v>5/27</c:v>
                </c:pt>
                <c:pt idx="87">
                  <c:v>5/28</c:v>
                </c:pt>
                <c:pt idx="88">
                  <c:v>5/29</c:v>
                </c:pt>
                <c:pt idx="89">
                  <c:v>5/30</c:v>
                </c:pt>
                <c:pt idx="90">
                  <c:v>5/31</c:v>
                </c:pt>
                <c:pt idx="91">
                  <c:v>6/1</c:v>
                </c:pt>
                <c:pt idx="92">
                  <c:v>6/2</c:v>
                </c:pt>
                <c:pt idx="93">
                  <c:v>6/3</c:v>
                </c:pt>
                <c:pt idx="94">
                  <c:v>6/4</c:v>
                </c:pt>
                <c:pt idx="95">
                  <c:v>6/5</c:v>
                </c:pt>
                <c:pt idx="96">
                  <c:v>6/6</c:v>
                </c:pt>
                <c:pt idx="97">
                  <c:v>6/7</c:v>
                </c:pt>
                <c:pt idx="98">
                  <c:v>6/8</c:v>
                </c:pt>
                <c:pt idx="99">
                  <c:v>6/9</c:v>
                </c:pt>
                <c:pt idx="100">
                  <c:v>6/10</c:v>
                </c:pt>
                <c:pt idx="101">
                  <c:v>6/11</c:v>
                </c:pt>
                <c:pt idx="102">
                  <c:v>6/12</c:v>
                </c:pt>
                <c:pt idx="103">
                  <c:v>6/13</c:v>
                </c:pt>
                <c:pt idx="104">
                  <c:v>6/14</c:v>
                </c:pt>
                <c:pt idx="105">
                  <c:v>6/15</c:v>
                </c:pt>
                <c:pt idx="106">
                  <c:v>6/16</c:v>
                </c:pt>
                <c:pt idx="107">
                  <c:v>6/17</c:v>
                </c:pt>
                <c:pt idx="108">
                  <c:v>6/18</c:v>
                </c:pt>
                <c:pt idx="109">
                  <c:v>6/19</c:v>
                </c:pt>
                <c:pt idx="110">
                  <c:v>6/20</c:v>
                </c:pt>
                <c:pt idx="111">
                  <c:v>6/21</c:v>
                </c:pt>
                <c:pt idx="112">
                  <c:v>6/22</c:v>
                </c:pt>
                <c:pt idx="113">
                  <c:v>6/23</c:v>
                </c:pt>
                <c:pt idx="114">
                  <c:v>6/24</c:v>
                </c:pt>
                <c:pt idx="115">
                  <c:v>6/25</c:v>
                </c:pt>
                <c:pt idx="116">
                  <c:v>6/26</c:v>
                </c:pt>
                <c:pt idx="117">
                  <c:v>6/27</c:v>
                </c:pt>
                <c:pt idx="118">
                  <c:v>6/28</c:v>
                </c:pt>
                <c:pt idx="119">
                  <c:v>6/29</c:v>
                </c:pt>
                <c:pt idx="120">
                  <c:v>6/30</c:v>
                </c:pt>
                <c:pt idx="121">
                  <c:v>7/1</c:v>
                </c:pt>
                <c:pt idx="122">
                  <c:v>7/2</c:v>
                </c:pt>
                <c:pt idx="123">
                  <c:v>7/3</c:v>
                </c:pt>
                <c:pt idx="124">
                  <c:v>7/4</c:v>
                </c:pt>
                <c:pt idx="125">
                  <c:v>7/5</c:v>
                </c:pt>
                <c:pt idx="126">
                  <c:v>7/6</c:v>
                </c:pt>
                <c:pt idx="127">
                  <c:v>7/7</c:v>
                </c:pt>
                <c:pt idx="128">
                  <c:v>7/8</c:v>
                </c:pt>
                <c:pt idx="129">
                  <c:v>7/9</c:v>
                </c:pt>
                <c:pt idx="130">
                  <c:v>7/10</c:v>
                </c:pt>
                <c:pt idx="131">
                  <c:v>7/11</c:v>
                </c:pt>
                <c:pt idx="132">
                  <c:v>7/12</c:v>
                </c:pt>
                <c:pt idx="133">
                  <c:v>7/13</c:v>
                </c:pt>
                <c:pt idx="134">
                  <c:v>7/14</c:v>
                </c:pt>
                <c:pt idx="135">
                  <c:v>7/15</c:v>
                </c:pt>
                <c:pt idx="136">
                  <c:v>7/16</c:v>
                </c:pt>
                <c:pt idx="137">
                  <c:v>7/17</c:v>
                </c:pt>
                <c:pt idx="138">
                  <c:v>7/18</c:v>
                </c:pt>
                <c:pt idx="139">
                  <c:v>7/19</c:v>
                </c:pt>
                <c:pt idx="140">
                  <c:v>7/20</c:v>
                </c:pt>
                <c:pt idx="141">
                  <c:v>7/21</c:v>
                </c:pt>
                <c:pt idx="142">
                  <c:v>7/22</c:v>
                </c:pt>
                <c:pt idx="143">
                  <c:v>7/23</c:v>
                </c:pt>
                <c:pt idx="144">
                  <c:v>7/24</c:v>
                </c:pt>
                <c:pt idx="145">
                  <c:v>7/25</c:v>
                </c:pt>
                <c:pt idx="146">
                  <c:v>7/26</c:v>
                </c:pt>
                <c:pt idx="147">
                  <c:v>7/27</c:v>
                </c:pt>
                <c:pt idx="148">
                  <c:v>7/28</c:v>
                </c:pt>
                <c:pt idx="149">
                  <c:v>7/29</c:v>
                </c:pt>
                <c:pt idx="150">
                  <c:v>7/30</c:v>
                </c:pt>
                <c:pt idx="151">
                  <c:v>7/31</c:v>
                </c:pt>
                <c:pt idx="152">
                  <c:v>8/1</c:v>
                </c:pt>
                <c:pt idx="153">
                  <c:v>8/2</c:v>
                </c:pt>
                <c:pt idx="154">
                  <c:v>8/3</c:v>
                </c:pt>
                <c:pt idx="155">
                  <c:v>8/4*</c:v>
                </c:pt>
                <c:pt idx="156">
                  <c:v>8/5*</c:v>
                </c:pt>
              </c:strCache>
            </c:strRef>
          </c:cat>
          <c:val>
            <c:numRef>
              <c:f>Lab_DateofCollect!$B$3:$B$159</c:f>
              <c:numCache>
                <c:formatCode>General</c:formatCode>
                <c:ptCount val="157"/>
                <c:pt idx="0">
                  <c:v>0</c:v>
                </c:pt>
                <c:pt idx="1">
                  <c:v>0</c:v>
                </c:pt>
                <c:pt idx="2">
                  <c:v>0</c:v>
                </c:pt>
                <c:pt idx="3">
                  <c:v>1</c:v>
                </c:pt>
                <c:pt idx="4">
                  <c:v>0</c:v>
                </c:pt>
                <c:pt idx="5">
                  <c:v>0</c:v>
                </c:pt>
                <c:pt idx="6">
                  <c:v>0</c:v>
                </c:pt>
                <c:pt idx="7">
                  <c:v>0</c:v>
                </c:pt>
                <c:pt idx="8">
                  <c:v>1</c:v>
                </c:pt>
                <c:pt idx="9">
                  <c:v>1</c:v>
                </c:pt>
                <c:pt idx="10">
                  <c:v>3</c:v>
                </c:pt>
                <c:pt idx="11">
                  <c:v>2</c:v>
                </c:pt>
                <c:pt idx="12">
                  <c:v>4</c:v>
                </c:pt>
                <c:pt idx="13">
                  <c:v>6</c:v>
                </c:pt>
                <c:pt idx="14">
                  <c:v>7</c:v>
                </c:pt>
                <c:pt idx="15">
                  <c:v>8</c:v>
                </c:pt>
                <c:pt idx="16">
                  <c:v>18</c:v>
                </c:pt>
                <c:pt idx="17">
                  <c:v>25</c:v>
                </c:pt>
                <c:pt idx="18">
                  <c:v>26</c:v>
                </c:pt>
                <c:pt idx="19">
                  <c:v>10</c:v>
                </c:pt>
                <c:pt idx="20">
                  <c:v>5</c:v>
                </c:pt>
                <c:pt idx="21">
                  <c:v>36</c:v>
                </c:pt>
                <c:pt idx="22">
                  <c:v>30</c:v>
                </c:pt>
                <c:pt idx="23">
                  <c:v>32</c:v>
                </c:pt>
                <c:pt idx="24">
                  <c:v>25</c:v>
                </c:pt>
                <c:pt idx="25">
                  <c:v>35</c:v>
                </c:pt>
                <c:pt idx="26">
                  <c:v>23</c:v>
                </c:pt>
                <c:pt idx="27">
                  <c:v>17</c:v>
                </c:pt>
                <c:pt idx="28">
                  <c:v>61</c:v>
                </c:pt>
                <c:pt idx="29">
                  <c:v>54</c:v>
                </c:pt>
                <c:pt idx="30">
                  <c:v>31</c:v>
                </c:pt>
                <c:pt idx="31">
                  <c:v>48</c:v>
                </c:pt>
                <c:pt idx="32">
                  <c:v>54</c:v>
                </c:pt>
                <c:pt idx="33">
                  <c:v>21</c:v>
                </c:pt>
                <c:pt idx="34">
                  <c:v>11</c:v>
                </c:pt>
                <c:pt idx="35">
                  <c:v>41</c:v>
                </c:pt>
                <c:pt idx="36">
                  <c:v>38</c:v>
                </c:pt>
                <c:pt idx="37">
                  <c:v>44</c:v>
                </c:pt>
                <c:pt idx="38">
                  <c:v>28</c:v>
                </c:pt>
                <c:pt idx="39">
                  <c:v>15</c:v>
                </c:pt>
                <c:pt idx="40">
                  <c:v>2</c:v>
                </c:pt>
                <c:pt idx="41">
                  <c:v>1</c:v>
                </c:pt>
                <c:pt idx="42">
                  <c:v>13</c:v>
                </c:pt>
                <c:pt idx="43">
                  <c:v>10</c:v>
                </c:pt>
                <c:pt idx="44">
                  <c:v>9</c:v>
                </c:pt>
                <c:pt idx="45">
                  <c:v>14</c:v>
                </c:pt>
                <c:pt idx="46">
                  <c:v>10</c:v>
                </c:pt>
                <c:pt idx="47">
                  <c:v>2</c:v>
                </c:pt>
                <c:pt idx="48">
                  <c:v>1</c:v>
                </c:pt>
                <c:pt idx="49">
                  <c:v>8</c:v>
                </c:pt>
                <c:pt idx="50">
                  <c:v>7</c:v>
                </c:pt>
                <c:pt idx="51">
                  <c:v>9</c:v>
                </c:pt>
                <c:pt idx="52">
                  <c:v>7</c:v>
                </c:pt>
                <c:pt idx="53">
                  <c:v>7</c:v>
                </c:pt>
                <c:pt idx="54">
                  <c:v>0</c:v>
                </c:pt>
                <c:pt idx="55">
                  <c:v>2</c:v>
                </c:pt>
                <c:pt idx="56">
                  <c:v>5</c:v>
                </c:pt>
                <c:pt idx="57">
                  <c:v>16</c:v>
                </c:pt>
                <c:pt idx="58">
                  <c:v>5</c:v>
                </c:pt>
                <c:pt idx="59">
                  <c:v>10</c:v>
                </c:pt>
                <c:pt idx="60">
                  <c:v>9</c:v>
                </c:pt>
                <c:pt idx="61">
                  <c:v>5</c:v>
                </c:pt>
                <c:pt idx="62">
                  <c:v>1</c:v>
                </c:pt>
                <c:pt idx="63">
                  <c:v>4</c:v>
                </c:pt>
                <c:pt idx="64">
                  <c:v>5</c:v>
                </c:pt>
                <c:pt idx="65">
                  <c:v>3</c:v>
                </c:pt>
                <c:pt idx="66">
                  <c:v>6</c:v>
                </c:pt>
                <c:pt idx="67">
                  <c:v>3</c:v>
                </c:pt>
                <c:pt idx="68">
                  <c:v>0</c:v>
                </c:pt>
                <c:pt idx="69">
                  <c:v>0</c:v>
                </c:pt>
                <c:pt idx="70">
                  <c:v>6</c:v>
                </c:pt>
                <c:pt idx="71">
                  <c:v>1</c:v>
                </c:pt>
                <c:pt idx="72">
                  <c:v>3</c:v>
                </c:pt>
                <c:pt idx="73">
                  <c:v>6</c:v>
                </c:pt>
                <c:pt idx="74">
                  <c:v>3</c:v>
                </c:pt>
                <c:pt idx="75">
                  <c:v>2</c:v>
                </c:pt>
                <c:pt idx="76">
                  <c:v>1</c:v>
                </c:pt>
                <c:pt idx="77">
                  <c:v>4</c:v>
                </c:pt>
                <c:pt idx="78">
                  <c:v>3</c:v>
                </c:pt>
                <c:pt idx="79">
                  <c:v>3</c:v>
                </c:pt>
                <c:pt idx="80">
                  <c:v>1</c:v>
                </c:pt>
                <c:pt idx="81">
                  <c:v>8</c:v>
                </c:pt>
                <c:pt idx="82">
                  <c:v>5</c:v>
                </c:pt>
                <c:pt idx="83">
                  <c:v>1</c:v>
                </c:pt>
                <c:pt idx="84">
                  <c:v>1</c:v>
                </c:pt>
                <c:pt idx="85">
                  <c:v>4</c:v>
                </c:pt>
                <c:pt idx="86">
                  <c:v>3</c:v>
                </c:pt>
                <c:pt idx="87">
                  <c:v>3</c:v>
                </c:pt>
                <c:pt idx="88">
                  <c:v>4</c:v>
                </c:pt>
                <c:pt idx="89">
                  <c:v>2</c:v>
                </c:pt>
                <c:pt idx="90">
                  <c:v>3</c:v>
                </c:pt>
                <c:pt idx="91">
                  <c:v>22</c:v>
                </c:pt>
                <c:pt idx="92">
                  <c:v>19</c:v>
                </c:pt>
                <c:pt idx="93">
                  <c:v>8</c:v>
                </c:pt>
                <c:pt idx="94">
                  <c:v>22</c:v>
                </c:pt>
                <c:pt idx="95">
                  <c:v>14</c:v>
                </c:pt>
                <c:pt idx="96">
                  <c:v>9</c:v>
                </c:pt>
                <c:pt idx="97">
                  <c:v>8</c:v>
                </c:pt>
                <c:pt idx="98">
                  <c:v>17</c:v>
                </c:pt>
                <c:pt idx="99">
                  <c:v>16</c:v>
                </c:pt>
                <c:pt idx="100">
                  <c:v>5</c:v>
                </c:pt>
                <c:pt idx="101">
                  <c:v>4</c:v>
                </c:pt>
                <c:pt idx="102">
                  <c:v>3</c:v>
                </c:pt>
                <c:pt idx="103">
                  <c:v>2</c:v>
                </c:pt>
                <c:pt idx="104">
                  <c:v>0</c:v>
                </c:pt>
                <c:pt idx="105">
                  <c:v>11</c:v>
                </c:pt>
                <c:pt idx="106">
                  <c:v>10</c:v>
                </c:pt>
                <c:pt idx="107">
                  <c:v>4</c:v>
                </c:pt>
                <c:pt idx="108">
                  <c:v>11</c:v>
                </c:pt>
                <c:pt idx="109">
                  <c:v>6</c:v>
                </c:pt>
                <c:pt idx="110">
                  <c:v>2</c:v>
                </c:pt>
                <c:pt idx="111">
                  <c:v>1</c:v>
                </c:pt>
                <c:pt idx="112">
                  <c:v>24</c:v>
                </c:pt>
                <c:pt idx="113">
                  <c:v>4</c:v>
                </c:pt>
                <c:pt idx="114">
                  <c:v>7</c:v>
                </c:pt>
                <c:pt idx="115">
                  <c:v>0</c:v>
                </c:pt>
                <c:pt idx="116">
                  <c:v>10</c:v>
                </c:pt>
                <c:pt idx="117">
                  <c:v>3</c:v>
                </c:pt>
                <c:pt idx="118">
                  <c:v>1</c:v>
                </c:pt>
                <c:pt idx="119">
                  <c:v>14</c:v>
                </c:pt>
                <c:pt idx="120">
                  <c:v>9</c:v>
                </c:pt>
                <c:pt idx="121">
                  <c:v>8</c:v>
                </c:pt>
                <c:pt idx="122">
                  <c:v>10</c:v>
                </c:pt>
                <c:pt idx="123">
                  <c:v>0</c:v>
                </c:pt>
                <c:pt idx="124">
                  <c:v>0</c:v>
                </c:pt>
                <c:pt idx="125">
                  <c:v>5</c:v>
                </c:pt>
                <c:pt idx="126">
                  <c:v>13</c:v>
                </c:pt>
                <c:pt idx="127">
                  <c:v>12</c:v>
                </c:pt>
                <c:pt idx="128">
                  <c:v>11</c:v>
                </c:pt>
                <c:pt idx="129">
                  <c:v>11</c:v>
                </c:pt>
                <c:pt idx="130">
                  <c:v>13</c:v>
                </c:pt>
                <c:pt idx="131">
                  <c:v>4</c:v>
                </c:pt>
                <c:pt idx="132">
                  <c:v>7</c:v>
                </c:pt>
                <c:pt idx="133">
                  <c:v>10</c:v>
                </c:pt>
                <c:pt idx="134">
                  <c:v>12</c:v>
                </c:pt>
                <c:pt idx="135">
                  <c:v>9</c:v>
                </c:pt>
                <c:pt idx="136">
                  <c:v>5</c:v>
                </c:pt>
                <c:pt idx="137">
                  <c:v>10</c:v>
                </c:pt>
                <c:pt idx="138">
                  <c:v>5</c:v>
                </c:pt>
                <c:pt idx="139">
                  <c:v>2</c:v>
                </c:pt>
                <c:pt idx="140">
                  <c:v>17</c:v>
                </c:pt>
                <c:pt idx="141">
                  <c:v>15</c:v>
                </c:pt>
                <c:pt idx="142">
                  <c:v>4</c:v>
                </c:pt>
                <c:pt idx="143">
                  <c:v>3</c:v>
                </c:pt>
                <c:pt idx="144">
                  <c:v>2</c:v>
                </c:pt>
                <c:pt idx="145">
                  <c:v>1</c:v>
                </c:pt>
                <c:pt idx="146">
                  <c:v>0</c:v>
                </c:pt>
                <c:pt idx="147">
                  <c:v>3</c:v>
                </c:pt>
                <c:pt idx="148">
                  <c:v>11</c:v>
                </c:pt>
                <c:pt idx="149">
                  <c:v>3</c:v>
                </c:pt>
                <c:pt idx="150">
                  <c:v>3</c:v>
                </c:pt>
                <c:pt idx="151">
                  <c:v>7</c:v>
                </c:pt>
                <c:pt idx="152">
                  <c:v>4</c:v>
                </c:pt>
                <c:pt idx="153">
                  <c:v>2</c:v>
                </c:pt>
                <c:pt idx="154">
                  <c:v>7</c:v>
                </c:pt>
                <c:pt idx="155">
                  <c:v>1</c:v>
                </c:pt>
                <c:pt idx="156">
                  <c:v>0</c:v>
                </c:pt>
              </c:numCache>
            </c:numRef>
          </c:val>
          <c:extLst>
            <c:ext xmlns:c16="http://schemas.microsoft.com/office/drawing/2014/chart" uri="{C3380CC4-5D6E-409C-BE32-E72D297353CC}">
              <c16:uniqueId val="{00000000-D342-4274-8B2A-E8B1D912A9B6}"/>
            </c:ext>
          </c:extLst>
        </c:ser>
        <c:ser>
          <c:idx val="1"/>
          <c:order val="1"/>
          <c:tx>
            <c:strRef>
              <c:f>Lab_DateofCollect!$E$2</c:f>
              <c:strCache>
                <c:ptCount val="1"/>
                <c:pt idx="0">
                  <c:v>Negative @ VDHL</c:v>
                </c:pt>
              </c:strCache>
            </c:strRef>
          </c:tx>
          <c:spPr>
            <a:solidFill>
              <a:srgbClr val="6A1A41"/>
            </a:solidFill>
            <a:ln>
              <a:noFill/>
            </a:ln>
            <a:effectLst/>
          </c:spPr>
          <c:invertIfNegative val="0"/>
          <c:cat>
            <c:strRef>
              <c:f>Lab_DateofCollect!$A$3:$A$159</c:f>
              <c:strCache>
                <c:ptCount val="157"/>
                <c:pt idx="0">
                  <c:v>3/2</c:v>
                </c:pt>
                <c:pt idx="1">
                  <c:v>3/3</c:v>
                </c:pt>
                <c:pt idx="2">
                  <c:v>3/4</c:v>
                </c:pt>
                <c:pt idx="3">
                  <c:v>3/5</c:v>
                </c:pt>
                <c:pt idx="4">
                  <c:v>3/6</c:v>
                </c:pt>
                <c:pt idx="5">
                  <c:v>3/7</c:v>
                </c:pt>
                <c:pt idx="6">
                  <c:v>3/8</c:v>
                </c:pt>
                <c:pt idx="7">
                  <c:v>3/9</c:v>
                </c:pt>
                <c:pt idx="8">
                  <c:v>3/10</c:v>
                </c:pt>
                <c:pt idx="9">
                  <c:v>3/11</c:v>
                </c:pt>
                <c:pt idx="10">
                  <c:v>3/12</c:v>
                </c:pt>
                <c:pt idx="11">
                  <c:v>3/13</c:v>
                </c:pt>
                <c:pt idx="12">
                  <c:v>3/14</c:v>
                </c:pt>
                <c:pt idx="13">
                  <c:v>3/15</c:v>
                </c:pt>
                <c:pt idx="14">
                  <c:v>3/16</c:v>
                </c:pt>
                <c:pt idx="15">
                  <c:v>3/17</c:v>
                </c:pt>
                <c:pt idx="16">
                  <c:v>3/18</c:v>
                </c:pt>
                <c:pt idx="17">
                  <c:v>3/19</c:v>
                </c:pt>
                <c:pt idx="18">
                  <c:v>3/20</c:v>
                </c:pt>
                <c:pt idx="19">
                  <c:v>3/21</c:v>
                </c:pt>
                <c:pt idx="20">
                  <c:v>3/22</c:v>
                </c:pt>
                <c:pt idx="21">
                  <c:v>3/23</c:v>
                </c:pt>
                <c:pt idx="22">
                  <c:v>3/24</c:v>
                </c:pt>
                <c:pt idx="23">
                  <c:v>3/25</c:v>
                </c:pt>
                <c:pt idx="24">
                  <c:v>3/26</c:v>
                </c:pt>
                <c:pt idx="25">
                  <c:v>3/27</c:v>
                </c:pt>
                <c:pt idx="26">
                  <c:v>3/28</c:v>
                </c:pt>
                <c:pt idx="27">
                  <c:v>3/29</c:v>
                </c:pt>
                <c:pt idx="28">
                  <c:v>3/30</c:v>
                </c:pt>
                <c:pt idx="29">
                  <c:v>3/31</c:v>
                </c:pt>
                <c:pt idx="30">
                  <c:v>4/1</c:v>
                </c:pt>
                <c:pt idx="31">
                  <c:v>4/2</c:v>
                </c:pt>
                <c:pt idx="32">
                  <c:v>4/3</c:v>
                </c:pt>
                <c:pt idx="33">
                  <c:v>4/4</c:v>
                </c:pt>
                <c:pt idx="34">
                  <c:v>4/5</c:v>
                </c:pt>
                <c:pt idx="35">
                  <c:v>4/6</c:v>
                </c:pt>
                <c:pt idx="36">
                  <c:v>4/7</c:v>
                </c:pt>
                <c:pt idx="37">
                  <c:v>4/8</c:v>
                </c:pt>
                <c:pt idx="38">
                  <c:v>4/9</c:v>
                </c:pt>
                <c:pt idx="39">
                  <c:v>4/10</c:v>
                </c:pt>
                <c:pt idx="40">
                  <c:v>4/11</c:v>
                </c:pt>
                <c:pt idx="41">
                  <c:v>4/12</c:v>
                </c:pt>
                <c:pt idx="42">
                  <c:v>4/13</c:v>
                </c:pt>
                <c:pt idx="43">
                  <c:v>4/14</c:v>
                </c:pt>
                <c:pt idx="44">
                  <c:v>4/15</c:v>
                </c:pt>
                <c:pt idx="45">
                  <c:v>4/16</c:v>
                </c:pt>
                <c:pt idx="46">
                  <c:v>4/17</c:v>
                </c:pt>
                <c:pt idx="47">
                  <c:v>4/18</c:v>
                </c:pt>
                <c:pt idx="48">
                  <c:v>4/19</c:v>
                </c:pt>
                <c:pt idx="49">
                  <c:v>4/20</c:v>
                </c:pt>
                <c:pt idx="50">
                  <c:v>4/21</c:v>
                </c:pt>
                <c:pt idx="51">
                  <c:v>4/22</c:v>
                </c:pt>
                <c:pt idx="52">
                  <c:v>4/23</c:v>
                </c:pt>
                <c:pt idx="53">
                  <c:v>4/24</c:v>
                </c:pt>
                <c:pt idx="54">
                  <c:v>4/25</c:v>
                </c:pt>
                <c:pt idx="55">
                  <c:v>4/26</c:v>
                </c:pt>
                <c:pt idx="56">
                  <c:v>4/27</c:v>
                </c:pt>
                <c:pt idx="57">
                  <c:v>4/28</c:v>
                </c:pt>
                <c:pt idx="58">
                  <c:v>4/29</c:v>
                </c:pt>
                <c:pt idx="59">
                  <c:v>4/30</c:v>
                </c:pt>
                <c:pt idx="60">
                  <c:v>5/1</c:v>
                </c:pt>
                <c:pt idx="61">
                  <c:v>5/2</c:v>
                </c:pt>
                <c:pt idx="62">
                  <c:v>5/3</c:v>
                </c:pt>
                <c:pt idx="63">
                  <c:v>5/4</c:v>
                </c:pt>
                <c:pt idx="64">
                  <c:v>5/5</c:v>
                </c:pt>
                <c:pt idx="65">
                  <c:v>5/6</c:v>
                </c:pt>
                <c:pt idx="66">
                  <c:v>5/7</c:v>
                </c:pt>
                <c:pt idx="67">
                  <c:v>5/8</c:v>
                </c:pt>
                <c:pt idx="68">
                  <c:v>5/9</c:v>
                </c:pt>
                <c:pt idx="69">
                  <c:v>5/10</c:v>
                </c:pt>
                <c:pt idx="70">
                  <c:v>5/11</c:v>
                </c:pt>
                <c:pt idx="71">
                  <c:v>5/12</c:v>
                </c:pt>
                <c:pt idx="72">
                  <c:v>5/13</c:v>
                </c:pt>
                <c:pt idx="73">
                  <c:v>5/14</c:v>
                </c:pt>
                <c:pt idx="74">
                  <c:v>5/15</c:v>
                </c:pt>
                <c:pt idx="75">
                  <c:v>5/16</c:v>
                </c:pt>
                <c:pt idx="76">
                  <c:v>5/17</c:v>
                </c:pt>
                <c:pt idx="77">
                  <c:v>5/18</c:v>
                </c:pt>
                <c:pt idx="78">
                  <c:v>5/19</c:v>
                </c:pt>
                <c:pt idx="79">
                  <c:v>5/20</c:v>
                </c:pt>
                <c:pt idx="80">
                  <c:v>5/21</c:v>
                </c:pt>
                <c:pt idx="81">
                  <c:v>5/22</c:v>
                </c:pt>
                <c:pt idx="82">
                  <c:v>5/23</c:v>
                </c:pt>
                <c:pt idx="83">
                  <c:v>5/24</c:v>
                </c:pt>
                <c:pt idx="84">
                  <c:v>5/25</c:v>
                </c:pt>
                <c:pt idx="85">
                  <c:v>5/26</c:v>
                </c:pt>
                <c:pt idx="86">
                  <c:v>5/27</c:v>
                </c:pt>
                <c:pt idx="87">
                  <c:v>5/28</c:v>
                </c:pt>
                <c:pt idx="88">
                  <c:v>5/29</c:v>
                </c:pt>
                <c:pt idx="89">
                  <c:v>5/30</c:v>
                </c:pt>
                <c:pt idx="90">
                  <c:v>5/31</c:v>
                </c:pt>
                <c:pt idx="91">
                  <c:v>6/1</c:v>
                </c:pt>
                <c:pt idx="92">
                  <c:v>6/2</c:v>
                </c:pt>
                <c:pt idx="93">
                  <c:v>6/3</c:v>
                </c:pt>
                <c:pt idx="94">
                  <c:v>6/4</c:v>
                </c:pt>
                <c:pt idx="95">
                  <c:v>6/5</c:v>
                </c:pt>
                <c:pt idx="96">
                  <c:v>6/6</c:v>
                </c:pt>
                <c:pt idx="97">
                  <c:v>6/7</c:v>
                </c:pt>
                <c:pt idx="98">
                  <c:v>6/8</c:v>
                </c:pt>
                <c:pt idx="99">
                  <c:v>6/9</c:v>
                </c:pt>
                <c:pt idx="100">
                  <c:v>6/10</c:v>
                </c:pt>
                <c:pt idx="101">
                  <c:v>6/11</c:v>
                </c:pt>
                <c:pt idx="102">
                  <c:v>6/12</c:v>
                </c:pt>
                <c:pt idx="103">
                  <c:v>6/13</c:v>
                </c:pt>
                <c:pt idx="104">
                  <c:v>6/14</c:v>
                </c:pt>
                <c:pt idx="105">
                  <c:v>6/15</c:v>
                </c:pt>
                <c:pt idx="106">
                  <c:v>6/16</c:v>
                </c:pt>
                <c:pt idx="107">
                  <c:v>6/17</c:v>
                </c:pt>
                <c:pt idx="108">
                  <c:v>6/18</c:v>
                </c:pt>
                <c:pt idx="109">
                  <c:v>6/19</c:v>
                </c:pt>
                <c:pt idx="110">
                  <c:v>6/20</c:v>
                </c:pt>
                <c:pt idx="111">
                  <c:v>6/21</c:v>
                </c:pt>
                <c:pt idx="112">
                  <c:v>6/22</c:v>
                </c:pt>
                <c:pt idx="113">
                  <c:v>6/23</c:v>
                </c:pt>
                <c:pt idx="114">
                  <c:v>6/24</c:v>
                </c:pt>
                <c:pt idx="115">
                  <c:v>6/25</c:v>
                </c:pt>
                <c:pt idx="116">
                  <c:v>6/26</c:v>
                </c:pt>
                <c:pt idx="117">
                  <c:v>6/27</c:v>
                </c:pt>
                <c:pt idx="118">
                  <c:v>6/28</c:v>
                </c:pt>
                <c:pt idx="119">
                  <c:v>6/29</c:v>
                </c:pt>
                <c:pt idx="120">
                  <c:v>6/30</c:v>
                </c:pt>
                <c:pt idx="121">
                  <c:v>7/1</c:v>
                </c:pt>
                <c:pt idx="122">
                  <c:v>7/2</c:v>
                </c:pt>
                <c:pt idx="123">
                  <c:v>7/3</c:v>
                </c:pt>
                <c:pt idx="124">
                  <c:v>7/4</c:v>
                </c:pt>
                <c:pt idx="125">
                  <c:v>7/5</c:v>
                </c:pt>
                <c:pt idx="126">
                  <c:v>7/6</c:v>
                </c:pt>
                <c:pt idx="127">
                  <c:v>7/7</c:v>
                </c:pt>
                <c:pt idx="128">
                  <c:v>7/8</c:v>
                </c:pt>
                <c:pt idx="129">
                  <c:v>7/9</c:v>
                </c:pt>
                <c:pt idx="130">
                  <c:v>7/10</c:v>
                </c:pt>
                <c:pt idx="131">
                  <c:v>7/11</c:v>
                </c:pt>
                <c:pt idx="132">
                  <c:v>7/12</c:v>
                </c:pt>
                <c:pt idx="133">
                  <c:v>7/13</c:v>
                </c:pt>
                <c:pt idx="134">
                  <c:v>7/14</c:v>
                </c:pt>
                <c:pt idx="135">
                  <c:v>7/15</c:v>
                </c:pt>
                <c:pt idx="136">
                  <c:v>7/16</c:v>
                </c:pt>
                <c:pt idx="137">
                  <c:v>7/17</c:v>
                </c:pt>
                <c:pt idx="138">
                  <c:v>7/18</c:v>
                </c:pt>
                <c:pt idx="139">
                  <c:v>7/19</c:v>
                </c:pt>
                <c:pt idx="140">
                  <c:v>7/20</c:v>
                </c:pt>
                <c:pt idx="141">
                  <c:v>7/21</c:v>
                </c:pt>
                <c:pt idx="142">
                  <c:v>7/22</c:v>
                </c:pt>
                <c:pt idx="143">
                  <c:v>7/23</c:v>
                </c:pt>
                <c:pt idx="144">
                  <c:v>7/24</c:v>
                </c:pt>
                <c:pt idx="145">
                  <c:v>7/25</c:v>
                </c:pt>
                <c:pt idx="146">
                  <c:v>7/26</c:v>
                </c:pt>
                <c:pt idx="147">
                  <c:v>7/27</c:v>
                </c:pt>
                <c:pt idx="148">
                  <c:v>7/28</c:v>
                </c:pt>
                <c:pt idx="149">
                  <c:v>7/29</c:v>
                </c:pt>
                <c:pt idx="150">
                  <c:v>7/30</c:v>
                </c:pt>
                <c:pt idx="151">
                  <c:v>7/31</c:v>
                </c:pt>
                <c:pt idx="152">
                  <c:v>8/1</c:v>
                </c:pt>
                <c:pt idx="153">
                  <c:v>8/2</c:v>
                </c:pt>
                <c:pt idx="154">
                  <c:v>8/3</c:v>
                </c:pt>
                <c:pt idx="155">
                  <c:v>8/4*</c:v>
                </c:pt>
                <c:pt idx="156">
                  <c:v>8/5*</c:v>
                </c:pt>
              </c:strCache>
            </c:strRef>
          </c:cat>
          <c:val>
            <c:numRef>
              <c:f>Lab_DateofCollect!$E$3:$E$159</c:f>
              <c:numCache>
                <c:formatCode>General</c:formatCode>
                <c:ptCount val="157"/>
                <c:pt idx="0">
                  <c:v>3</c:v>
                </c:pt>
                <c:pt idx="1">
                  <c:v>1</c:v>
                </c:pt>
                <c:pt idx="2">
                  <c:v>6</c:v>
                </c:pt>
                <c:pt idx="3">
                  <c:v>7</c:v>
                </c:pt>
                <c:pt idx="4">
                  <c:v>6</c:v>
                </c:pt>
                <c:pt idx="5">
                  <c:v>5</c:v>
                </c:pt>
                <c:pt idx="6">
                  <c:v>9</c:v>
                </c:pt>
                <c:pt idx="7">
                  <c:v>33</c:v>
                </c:pt>
                <c:pt idx="8">
                  <c:v>27</c:v>
                </c:pt>
                <c:pt idx="9">
                  <c:v>41</c:v>
                </c:pt>
                <c:pt idx="10">
                  <c:v>90</c:v>
                </c:pt>
                <c:pt idx="11">
                  <c:v>106</c:v>
                </c:pt>
                <c:pt idx="12">
                  <c:v>78</c:v>
                </c:pt>
                <c:pt idx="13">
                  <c:v>89</c:v>
                </c:pt>
                <c:pt idx="14">
                  <c:v>214</c:v>
                </c:pt>
                <c:pt idx="15">
                  <c:v>166</c:v>
                </c:pt>
                <c:pt idx="16">
                  <c:v>120</c:v>
                </c:pt>
                <c:pt idx="17">
                  <c:v>45</c:v>
                </c:pt>
                <c:pt idx="18">
                  <c:v>106</c:v>
                </c:pt>
                <c:pt idx="19">
                  <c:v>50</c:v>
                </c:pt>
                <c:pt idx="20">
                  <c:v>40</c:v>
                </c:pt>
                <c:pt idx="21">
                  <c:v>118</c:v>
                </c:pt>
                <c:pt idx="22">
                  <c:v>134</c:v>
                </c:pt>
                <c:pt idx="23">
                  <c:v>51</c:v>
                </c:pt>
                <c:pt idx="24">
                  <c:v>5</c:v>
                </c:pt>
                <c:pt idx="25">
                  <c:v>15</c:v>
                </c:pt>
                <c:pt idx="26">
                  <c:v>3</c:v>
                </c:pt>
                <c:pt idx="27">
                  <c:v>10</c:v>
                </c:pt>
                <c:pt idx="28">
                  <c:v>65</c:v>
                </c:pt>
                <c:pt idx="29">
                  <c:v>22</c:v>
                </c:pt>
                <c:pt idx="30">
                  <c:v>55</c:v>
                </c:pt>
                <c:pt idx="31">
                  <c:v>81</c:v>
                </c:pt>
                <c:pt idx="32">
                  <c:v>108</c:v>
                </c:pt>
                <c:pt idx="33">
                  <c:v>18</c:v>
                </c:pt>
                <c:pt idx="34">
                  <c:v>11</c:v>
                </c:pt>
                <c:pt idx="35">
                  <c:v>123</c:v>
                </c:pt>
                <c:pt idx="36">
                  <c:v>44</c:v>
                </c:pt>
                <c:pt idx="37">
                  <c:v>60</c:v>
                </c:pt>
                <c:pt idx="38">
                  <c:v>182</c:v>
                </c:pt>
                <c:pt idx="39">
                  <c:v>73</c:v>
                </c:pt>
                <c:pt idx="40">
                  <c:v>42</c:v>
                </c:pt>
                <c:pt idx="41">
                  <c:v>181</c:v>
                </c:pt>
                <c:pt idx="42">
                  <c:v>228</c:v>
                </c:pt>
                <c:pt idx="43">
                  <c:v>295</c:v>
                </c:pt>
                <c:pt idx="44">
                  <c:v>153</c:v>
                </c:pt>
                <c:pt idx="45">
                  <c:v>89</c:v>
                </c:pt>
                <c:pt idx="46">
                  <c:v>118</c:v>
                </c:pt>
                <c:pt idx="47">
                  <c:v>116</c:v>
                </c:pt>
                <c:pt idx="48">
                  <c:v>28</c:v>
                </c:pt>
                <c:pt idx="49">
                  <c:v>180</c:v>
                </c:pt>
                <c:pt idx="50">
                  <c:v>73</c:v>
                </c:pt>
                <c:pt idx="51">
                  <c:v>228</c:v>
                </c:pt>
                <c:pt idx="52">
                  <c:v>75</c:v>
                </c:pt>
                <c:pt idx="53">
                  <c:v>82</c:v>
                </c:pt>
                <c:pt idx="54">
                  <c:v>52</c:v>
                </c:pt>
                <c:pt idx="55">
                  <c:v>17</c:v>
                </c:pt>
                <c:pt idx="56">
                  <c:v>49</c:v>
                </c:pt>
                <c:pt idx="57">
                  <c:v>157</c:v>
                </c:pt>
                <c:pt idx="58">
                  <c:v>96</c:v>
                </c:pt>
                <c:pt idx="59">
                  <c:v>46</c:v>
                </c:pt>
                <c:pt idx="60">
                  <c:v>44</c:v>
                </c:pt>
                <c:pt idx="61">
                  <c:v>18</c:v>
                </c:pt>
                <c:pt idx="62">
                  <c:v>5</c:v>
                </c:pt>
                <c:pt idx="63">
                  <c:v>55</c:v>
                </c:pt>
                <c:pt idx="64">
                  <c:v>110</c:v>
                </c:pt>
                <c:pt idx="65">
                  <c:v>120</c:v>
                </c:pt>
                <c:pt idx="66">
                  <c:v>225</c:v>
                </c:pt>
                <c:pt idx="67">
                  <c:v>133</c:v>
                </c:pt>
                <c:pt idx="68">
                  <c:v>130</c:v>
                </c:pt>
                <c:pt idx="69">
                  <c:v>19</c:v>
                </c:pt>
                <c:pt idx="70">
                  <c:v>208</c:v>
                </c:pt>
                <c:pt idx="71">
                  <c:v>272</c:v>
                </c:pt>
                <c:pt idx="72">
                  <c:v>46</c:v>
                </c:pt>
                <c:pt idx="73">
                  <c:v>498</c:v>
                </c:pt>
                <c:pt idx="74">
                  <c:v>11</c:v>
                </c:pt>
                <c:pt idx="75">
                  <c:v>692</c:v>
                </c:pt>
                <c:pt idx="76">
                  <c:v>6</c:v>
                </c:pt>
                <c:pt idx="77">
                  <c:v>477</c:v>
                </c:pt>
                <c:pt idx="78">
                  <c:v>315</c:v>
                </c:pt>
                <c:pt idx="79">
                  <c:v>645</c:v>
                </c:pt>
                <c:pt idx="80">
                  <c:v>286</c:v>
                </c:pt>
                <c:pt idx="81">
                  <c:v>557</c:v>
                </c:pt>
                <c:pt idx="82">
                  <c:v>254</c:v>
                </c:pt>
                <c:pt idx="83">
                  <c:v>8</c:v>
                </c:pt>
                <c:pt idx="84">
                  <c:v>6</c:v>
                </c:pt>
                <c:pt idx="85">
                  <c:v>632</c:v>
                </c:pt>
                <c:pt idx="86">
                  <c:v>585</c:v>
                </c:pt>
                <c:pt idx="87">
                  <c:v>604</c:v>
                </c:pt>
                <c:pt idx="88">
                  <c:v>713</c:v>
                </c:pt>
                <c:pt idx="89">
                  <c:v>405</c:v>
                </c:pt>
                <c:pt idx="90">
                  <c:v>3</c:v>
                </c:pt>
                <c:pt idx="91">
                  <c:v>863</c:v>
                </c:pt>
                <c:pt idx="92">
                  <c:v>245</c:v>
                </c:pt>
                <c:pt idx="93">
                  <c:v>542</c:v>
                </c:pt>
                <c:pt idx="94">
                  <c:v>666</c:v>
                </c:pt>
                <c:pt idx="95">
                  <c:v>658</c:v>
                </c:pt>
                <c:pt idx="96">
                  <c:v>583</c:v>
                </c:pt>
                <c:pt idx="97">
                  <c:v>223</c:v>
                </c:pt>
                <c:pt idx="98">
                  <c:v>944</c:v>
                </c:pt>
                <c:pt idx="99">
                  <c:v>625</c:v>
                </c:pt>
                <c:pt idx="100">
                  <c:v>804</c:v>
                </c:pt>
                <c:pt idx="101">
                  <c:v>647</c:v>
                </c:pt>
                <c:pt idx="102">
                  <c:v>1052</c:v>
                </c:pt>
                <c:pt idx="103">
                  <c:v>1</c:v>
                </c:pt>
                <c:pt idx="104">
                  <c:v>3</c:v>
                </c:pt>
                <c:pt idx="105">
                  <c:v>474</c:v>
                </c:pt>
                <c:pt idx="106">
                  <c:v>317</c:v>
                </c:pt>
                <c:pt idx="107">
                  <c:v>291</c:v>
                </c:pt>
                <c:pt idx="108">
                  <c:v>396</c:v>
                </c:pt>
                <c:pt idx="109">
                  <c:v>241</c:v>
                </c:pt>
                <c:pt idx="110">
                  <c:v>20</c:v>
                </c:pt>
                <c:pt idx="111">
                  <c:v>28</c:v>
                </c:pt>
                <c:pt idx="112">
                  <c:v>184</c:v>
                </c:pt>
                <c:pt idx="113">
                  <c:v>163</c:v>
                </c:pt>
                <c:pt idx="114">
                  <c:v>405</c:v>
                </c:pt>
                <c:pt idx="115">
                  <c:v>402</c:v>
                </c:pt>
                <c:pt idx="116">
                  <c:v>505</c:v>
                </c:pt>
                <c:pt idx="117">
                  <c:v>469</c:v>
                </c:pt>
                <c:pt idx="118">
                  <c:v>90</c:v>
                </c:pt>
                <c:pt idx="119">
                  <c:v>266</c:v>
                </c:pt>
                <c:pt idx="120">
                  <c:v>489</c:v>
                </c:pt>
                <c:pt idx="121">
                  <c:v>392</c:v>
                </c:pt>
                <c:pt idx="122">
                  <c:v>504</c:v>
                </c:pt>
                <c:pt idx="123">
                  <c:v>11</c:v>
                </c:pt>
                <c:pt idx="124">
                  <c:v>2</c:v>
                </c:pt>
                <c:pt idx="125">
                  <c:v>5</c:v>
                </c:pt>
                <c:pt idx="126">
                  <c:v>326</c:v>
                </c:pt>
                <c:pt idx="127">
                  <c:v>333</c:v>
                </c:pt>
                <c:pt idx="128">
                  <c:v>676</c:v>
                </c:pt>
                <c:pt idx="129">
                  <c:v>430</c:v>
                </c:pt>
                <c:pt idx="130">
                  <c:v>289</c:v>
                </c:pt>
                <c:pt idx="131">
                  <c:v>15</c:v>
                </c:pt>
                <c:pt idx="132">
                  <c:v>4</c:v>
                </c:pt>
                <c:pt idx="133">
                  <c:v>285</c:v>
                </c:pt>
                <c:pt idx="134">
                  <c:v>244</c:v>
                </c:pt>
                <c:pt idx="135">
                  <c:v>1005</c:v>
                </c:pt>
                <c:pt idx="136">
                  <c:v>826</c:v>
                </c:pt>
                <c:pt idx="137">
                  <c:v>564</c:v>
                </c:pt>
                <c:pt idx="138">
                  <c:v>4</c:v>
                </c:pt>
                <c:pt idx="139">
                  <c:v>6</c:v>
                </c:pt>
                <c:pt idx="140">
                  <c:v>327</c:v>
                </c:pt>
                <c:pt idx="141">
                  <c:v>358</c:v>
                </c:pt>
                <c:pt idx="142">
                  <c:v>279</c:v>
                </c:pt>
                <c:pt idx="143">
                  <c:v>308</c:v>
                </c:pt>
                <c:pt idx="144">
                  <c:v>202</c:v>
                </c:pt>
                <c:pt idx="145">
                  <c:v>5</c:v>
                </c:pt>
                <c:pt idx="146">
                  <c:v>7</c:v>
                </c:pt>
                <c:pt idx="147">
                  <c:v>98</c:v>
                </c:pt>
                <c:pt idx="148">
                  <c:v>292</c:v>
                </c:pt>
                <c:pt idx="149">
                  <c:v>169</c:v>
                </c:pt>
                <c:pt idx="150">
                  <c:v>294</c:v>
                </c:pt>
                <c:pt idx="151">
                  <c:v>219</c:v>
                </c:pt>
                <c:pt idx="152">
                  <c:v>8</c:v>
                </c:pt>
                <c:pt idx="153">
                  <c:v>5</c:v>
                </c:pt>
                <c:pt idx="154">
                  <c:v>104</c:v>
                </c:pt>
                <c:pt idx="155">
                  <c:v>224</c:v>
                </c:pt>
                <c:pt idx="156">
                  <c:v>44</c:v>
                </c:pt>
              </c:numCache>
            </c:numRef>
          </c:val>
          <c:extLst>
            <c:ext xmlns:c16="http://schemas.microsoft.com/office/drawing/2014/chart" uri="{C3380CC4-5D6E-409C-BE32-E72D297353CC}">
              <c16:uniqueId val="{00000001-D342-4274-8B2A-E8B1D912A9B6}"/>
            </c:ext>
          </c:extLst>
        </c:ser>
        <c:ser>
          <c:idx val="2"/>
          <c:order val="2"/>
          <c:tx>
            <c:strRef>
              <c:f>Lab_DateofCollect!$F$2</c:f>
              <c:strCache>
                <c:ptCount val="1"/>
                <c:pt idx="0">
                  <c:v>Negative @ Other lab</c:v>
                </c:pt>
              </c:strCache>
            </c:strRef>
          </c:tx>
          <c:spPr>
            <a:solidFill>
              <a:srgbClr val="8B8178"/>
            </a:solidFill>
            <a:ln>
              <a:noFill/>
            </a:ln>
            <a:effectLst/>
          </c:spPr>
          <c:invertIfNegative val="0"/>
          <c:cat>
            <c:strRef>
              <c:f>Lab_DateofCollect!$A$3:$A$159</c:f>
              <c:strCache>
                <c:ptCount val="157"/>
                <c:pt idx="0">
                  <c:v>3/2</c:v>
                </c:pt>
                <c:pt idx="1">
                  <c:v>3/3</c:v>
                </c:pt>
                <c:pt idx="2">
                  <c:v>3/4</c:v>
                </c:pt>
                <c:pt idx="3">
                  <c:v>3/5</c:v>
                </c:pt>
                <c:pt idx="4">
                  <c:v>3/6</c:v>
                </c:pt>
                <c:pt idx="5">
                  <c:v>3/7</c:v>
                </c:pt>
                <c:pt idx="6">
                  <c:v>3/8</c:v>
                </c:pt>
                <c:pt idx="7">
                  <c:v>3/9</c:v>
                </c:pt>
                <c:pt idx="8">
                  <c:v>3/10</c:v>
                </c:pt>
                <c:pt idx="9">
                  <c:v>3/11</c:v>
                </c:pt>
                <c:pt idx="10">
                  <c:v>3/12</c:v>
                </c:pt>
                <c:pt idx="11">
                  <c:v>3/13</c:v>
                </c:pt>
                <c:pt idx="12">
                  <c:v>3/14</c:v>
                </c:pt>
                <c:pt idx="13">
                  <c:v>3/15</c:v>
                </c:pt>
                <c:pt idx="14">
                  <c:v>3/16</c:v>
                </c:pt>
                <c:pt idx="15">
                  <c:v>3/17</c:v>
                </c:pt>
                <c:pt idx="16">
                  <c:v>3/18</c:v>
                </c:pt>
                <c:pt idx="17">
                  <c:v>3/19</c:v>
                </c:pt>
                <c:pt idx="18">
                  <c:v>3/20</c:v>
                </c:pt>
                <c:pt idx="19">
                  <c:v>3/21</c:v>
                </c:pt>
                <c:pt idx="20">
                  <c:v>3/22</c:v>
                </c:pt>
                <c:pt idx="21">
                  <c:v>3/23</c:v>
                </c:pt>
                <c:pt idx="22">
                  <c:v>3/24</c:v>
                </c:pt>
                <c:pt idx="23">
                  <c:v>3/25</c:v>
                </c:pt>
                <c:pt idx="24">
                  <c:v>3/26</c:v>
                </c:pt>
                <c:pt idx="25">
                  <c:v>3/27</c:v>
                </c:pt>
                <c:pt idx="26">
                  <c:v>3/28</c:v>
                </c:pt>
                <c:pt idx="27">
                  <c:v>3/29</c:v>
                </c:pt>
                <c:pt idx="28">
                  <c:v>3/30</c:v>
                </c:pt>
                <c:pt idx="29">
                  <c:v>3/31</c:v>
                </c:pt>
                <c:pt idx="30">
                  <c:v>4/1</c:v>
                </c:pt>
                <c:pt idx="31">
                  <c:v>4/2</c:v>
                </c:pt>
                <c:pt idx="32">
                  <c:v>4/3</c:v>
                </c:pt>
                <c:pt idx="33">
                  <c:v>4/4</c:v>
                </c:pt>
                <c:pt idx="34">
                  <c:v>4/5</c:v>
                </c:pt>
                <c:pt idx="35">
                  <c:v>4/6</c:v>
                </c:pt>
                <c:pt idx="36">
                  <c:v>4/7</c:v>
                </c:pt>
                <c:pt idx="37">
                  <c:v>4/8</c:v>
                </c:pt>
                <c:pt idx="38">
                  <c:v>4/9</c:v>
                </c:pt>
                <c:pt idx="39">
                  <c:v>4/10</c:v>
                </c:pt>
                <c:pt idx="40">
                  <c:v>4/11</c:v>
                </c:pt>
                <c:pt idx="41">
                  <c:v>4/12</c:v>
                </c:pt>
                <c:pt idx="42">
                  <c:v>4/13</c:v>
                </c:pt>
                <c:pt idx="43">
                  <c:v>4/14</c:v>
                </c:pt>
                <c:pt idx="44">
                  <c:v>4/15</c:v>
                </c:pt>
                <c:pt idx="45">
                  <c:v>4/16</c:v>
                </c:pt>
                <c:pt idx="46">
                  <c:v>4/17</c:v>
                </c:pt>
                <c:pt idx="47">
                  <c:v>4/18</c:v>
                </c:pt>
                <c:pt idx="48">
                  <c:v>4/19</c:v>
                </c:pt>
                <c:pt idx="49">
                  <c:v>4/20</c:v>
                </c:pt>
                <c:pt idx="50">
                  <c:v>4/21</c:v>
                </c:pt>
                <c:pt idx="51">
                  <c:v>4/22</c:v>
                </c:pt>
                <c:pt idx="52">
                  <c:v>4/23</c:v>
                </c:pt>
                <c:pt idx="53">
                  <c:v>4/24</c:v>
                </c:pt>
                <c:pt idx="54">
                  <c:v>4/25</c:v>
                </c:pt>
                <c:pt idx="55">
                  <c:v>4/26</c:v>
                </c:pt>
                <c:pt idx="56">
                  <c:v>4/27</c:v>
                </c:pt>
                <c:pt idx="57">
                  <c:v>4/28</c:v>
                </c:pt>
                <c:pt idx="58">
                  <c:v>4/29</c:v>
                </c:pt>
                <c:pt idx="59">
                  <c:v>4/30</c:v>
                </c:pt>
                <c:pt idx="60">
                  <c:v>5/1</c:v>
                </c:pt>
                <c:pt idx="61">
                  <c:v>5/2</c:v>
                </c:pt>
                <c:pt idx="62">
                  <c:v>5/3</c:v>
                </c:pt>
                <c:pt idx="63">
                  <c:v>5/4</c:v>
                </c:pt>
                <c:pt idx="64">
                  <c:v>5/5</c:v>
                </c:pt>
                <c:pt idx="65">
                  <c:v>5/6</c:v>
                </c:pt>
                <c:pt idx="66">
                  <c:v>5/7</c:v>
                </c:pt>
                <c:pt idx="67">
                  <c:v>5/8</c:v>
                </c:pt>
                <c:pt idx="68">
                  <c:v>5/9</c:v>
                </c:pt>
                <c:pt idx="69">
                  <c:v>5/10</c:v>
                </c:pt>
                <c:pt idx="70">
                  <c:v>5/11</c:v>
                </c:pt>
                <c:pt idx="71">
                  <c:v>5/12</c:v>
                </c:pt>
                <c:pt idx="72">
                  <c:v>5/13</c:v>
                </c:pt>
                <c:pt idx="73">
                  <c:v>5/14</c:v>
                </c:pt>
                <c:pt idx="74">
                  <c:v>5/15</c:v>
                </c:pt>
                <c:pt idx="75">
                  <c:v>5/16</c:v>
                </c:pt>
                <c:pt idx="76">
                  <c:v>5/17</c:v>
                </c:pt>
                <c:pt idx="77">
                  <c:v>5/18</c:v>
                </c:pt>
                <c:pt idx="78">
                  <c:v>5/19</c:v>
                </c:pt>
                <c:pt idx="79">
                  <c:v>5/20</c:v>
                </c:pt>
                <c:pt idx="80">
                  <c:v>5/21</c:v>
                </c:pt>
                <c:pt idx="81">
                  <c:v>5/22</c:v>
                </c:pt>
                <c:pt idx="82">
                  <c:v>5/23</c:v>
                </c:pt>
                <c:pt idx="83">
                  <c:v>5/24</c:v>
                </c:pt>
                <c:pt idx="84">
                  <c:v>5/25</c:v>
                </c:pt>
                <c:pt idx="85">
                  <c:v>5/26</c:v>
                </c:pt>
                <c:pt idx="86">
                  <c:v>5/27</c:v>
                </c:pt>
                <c:pt idx="87">
                  <c:v>5/28</c:v>
                </c:pt>
                <c:pt idx="88">
                  <c:v>5/29</c:v>
                </c:pt>
                <c:pt idx="89">
                  <c:v>5/30</c:v>
                </c:pt>
                <c:pt idx="90">
                  <c:v>5/31</c:v>
                </c:pt>
                <c:pt idx="91">
                  <c:v>6/1</c:v>
                </c:pt>
                <c:pt idx="92">
                  <c:v>6/2</c:v>
                </c:pt>
                <c:pt idx="93">
                  <c:v>6/3</c:v>
                </c:pt>
                <c:pt idx="94">
                  <c:v>6/4</c:v>
                </c:pt>
                <c:pt idx="95">
                  <c:v>6/5</c:v>
                </c:pt>
                <c:pt idx="96">
                  <c:v>6/6</c:v>
                </c:pt>
                <c:pt idx="97">
                  <c:v>6/7</c:v>
                </c:pt>
                <c:pt idx="98">
                  <c:v>6/8</c:v>
                </c:pt>
                <c:pt idx="99">
                  <c:v>6/9</c:v>
                </c:pt>
                <c:pt idx="100">
                  <c:v>6/10</c:v>
                </c:pt>
                <c:pt idx="101">
                  <c:v>6/11</c:v>
                </c:pt>
                <c:pt idx="102">
                  <c:v>6/12</c:v>
                </c:pt>
                <c:pt idx="103">
                  <c:v>6/13</c:v>
                </c:pt>
                <c:pt idx="104">
                  <c:v>6/14</c:v>
                </c:pt>
                <c:pt idx="105">
                  <c:v>6/15</c:v>
                </c:pt>
                <c:pt idx="106">
                  <c:v>6/16</c:v>
                </c:pt>
                <c:pt idx="107">
                  <c:v>6/17</c:v>
                </c:pt>
                <c:pt idx="108">
                  <c:v>6/18</c:v>
                </c:pt>
                <c:pt idx="109">
                  <c:v>6/19</c:v>
                </c:pt>
                <c:pt idx="110">
                  <c:v>6/20</c:v>
                </c:pt>
                <c:pt idx="111">
                  <c:v>6/21</c:v>
                </c:pt>
                <c:pt idx="112">
                  <c:v>6/22</c:v>
                </c:pt>
                <c:pt idx="113">
                  <c:v>6/23</c:v>
                </c:pt>
                <c:pt idx="114">
                  <c:v>6/24</c:v>
                </c:pt>
                <c:pt idx="115">
                  <c:v>6/25</c:v>
                </c:pt>
                <c:pt idx="116">
                  <c:v>6/26</c:v>
                </c:pt>
                <c:pt idx="117">
                  <c:v>6/27</c:v>
                </c:pt>
                <c:pt idx="118">
                  <c:v>6/28</c:v>
                </c:pt>
                <c:pt idx="119">
                  <c:v>6/29</c:v>
                </c:pt>
                <c:pt idx="120">
                  <c:v>6/30</c:v>
                </c:pt>
                <c:pt idx="121">
                  <c:v>7/1</c:v>
                </c:pt>
                <c:pt idx="122">
                  <c:v>7/2</c:v>
                </c:pt>
                <c:pt idx="123">
                  <c:v>7/3</c:v>
                </c:pt>
                <c:pt idx="124">
                  <c:v>7/4</c:v>
                </c:pt>
                <c:pt idx="125">
                  <c:v>7/5</c:v>
                </c:pt>
                <c:pt idx="126">
                  <c:v>7/6</c:v>
                </c:pt>
                <c:pt idx="127">
                  <c:v>7/7</c:v>
                </c:pt>
                <c:pt idx="128">
                  <c:v>7/8</c:v>
                </c:pt>
                <c:pt idx="129">
                  <c:v>7/9</c:v>
                </c:pt>
                <c:pt idx="130">
                  <c:v>7/10</c:v>
                </c:pt>
                <c:pt idx="131">
                  <c:v>7/11</c:v>
                </c:pt>
                <c:pt idx="132">
                  <c:v>7/12</c:v>
                </c:pt>
                <c:pt idx="133">
                  <c:v>7/13</c:v>
                </c:pt>
                <c:pt idx="134">
                  <c:v>7/14</c:v>
                </c:pt>
                <c:pt idx="135">
                  <c:v>7/15</c:v>
                </c:pt>
                <c:pt idx="136">
                  <c:v>7/16</c:v>
                </c:pt>
                <c:pt idx="137">
                  <c:v>7/17</c:v>
                </c:pt>
                <c:pt idx="138">
                  <c:v>7/18</c:v>
                </c:pt>
                <c:pt idx="139">
                  <c:v>7/19</c:v>
                </c:pt>
                <c:pt idx="140">
                  <c:v>7/20</c:v>
                </c:pt>
                <c:pt idx="141">
                  <c:v>7/21</c:v>
                </c:pt>
                <c:pt idx="142">
                  <c:v>7/22</c:v>
                </c:pt>
                <c:pt idx="143">
                  <c:v>7/23</c:v>
                </c:pt>
                <c:pt idx="144">
                  <c:v>7/24</c:v>
                </c:pt>
                <c:pt idx="145">
                  <c:v>7/25</c:v>
                </c:pt>
                <c:pt idx="146">
                  <c:v>7/26</c:v>
                </c:pt>
                <c:pt idx="147">
                  <c:v>7/27</c:v>
                </c:pt>
                <c:pt idx="148">
                  <c:v>7/28</c:v>
                </c:pt>
                <c:pt idx="149">
                  <c:v>7/29</c:v>
                </c:pt>
                <c:pt idx="150">
                  <c:v>7/30</c:v>
                </c:pt>
                <c:pt idx="151">
                  <c:v>7/31</c:v>
                </c:pt>
                <c:pt idx="152">
                  <c:v>8/1</c:v>
                </c:pt>
                <c:pt idx="153">
                  <c:v>8/2</c:v>
                </c:pt>
                <c:pt idx="154">
                  <c:v>8/3</c:v>
                </c:pt>
                <c:pt idx="155">
                  <c:v>8/4*</c:v>
                </c:pt>
                <c:pt idx="156">
                  <c:v>8/5*</c:v>
                </c:pt>
              </c:strCache>
            </c:strRef>
          </c:cat>
          <c:val>
            <c:numRef>
              <c:f>Lab_DateofCollect!$F$3:$F$159</c:f>
              <c:numCache>
                <c:formatCode>General</c:formatCode>
                <c:ptCount val="157"/>
                <c:pt idx="0">
                  <c:v>0</c:v>
                </c:pt>
                <c:pt idx="1">
                  <c:v>0</c:v>
                </c:pt>
                <c:pt idx="2">
                  <c:v>0</c:v>
                </c:pt>
                <c:pt idx="3">
                  <c:v>0</c:v>
                </c:pt>
                <c:pt idx="4">
                  <c:v>0</c:v>
                </c:pt>
                <c:pt idx="5">
                  <c:v>0</c:v>
                </c:pt>
                <c:pt idx="6">
                  <c:v>0</c:v>
                </c:pt>
                <c:pt idx="7">
                  <c:v>0</c:v>
                </c:pt>
                <c:pt idx="8">
                  <c:v>1</c:v>
                </c:pt>
                <c:pt idx="9">
                  <c:v>0</c:v>
                </c:pt>
                <c:pt idx="10">
                  <c:v>0</c:v>
                </c:pt>
                <c:pt idx="11">
                  <c:v>3</c:v>
                </c:pt>
                <c:pt idx="12">
                  <c:v>2</c:v>
                </c:pt>
                <c:pt idx="13">
                  <c:v>0</c:v>
                </c:pt>
                <c:pt idx="14">
                  <c:v>21</c:v>
                </c:pt>
                <c:pt idx="15">
                  <c:v>104</c:v>
                </c:pt>
                <c:pt idx="16">
                  <c:v>165</c:v>
                </c:pt>
                <c:pt idx="17">
                  <c:v>287</c:v>
                </c:pt>
                <c:pt idx="18">
                  <c:v>313</c:v>
                </c:pt>
                <c:pt idx="19">
                  <c:v>90</c:v>
                </c:pt>
                <c:pt idx="20">
                  <c:v>36</c:v>
                </c:pt>
                <c:pt idx="21">
                  <c:v>162</c:v>
                </c:pt>
                <c:pt idx="22">
                  <c:v>173</c:v>
                </c:pt>
                <c:pt idx="23">
                  <c:v>310</c:v>
                </c:pt>
                <c:pt idx="24">
                  <c:v>265</c:v>
                </c:pt>
                <c:pt idx="25">
                  <c:v>274</c:v>
                </c:pt>
                <c:pt idx="26">
                  <c:v>183</c:v>
                </c:pt>
                <c:pt idx="27">
                  <c:v>126</c:v>
                </c:pt>
                <c:pt idx="28">
                  <c:v>417</c:v>
                </c:pt>
                <c:pt idx="29">
                  <c:v>450</c:v>
                </c:pt>
                <c:pt idx="30">
                  <c:v>367</c:v>
                </c:pt>
                <c:pt idx="31">
                  <c:v>376</c:v>
                </c:pt>
                <c:pt idx="32">
                  <c:v>367</c:v>
                </c:pt>
                <c:pt idx="33">
                  <c:v>210</c:v>
                </c:pt>
                <c:pt idx="34">
                  <c:v>108</c:v>
                </c:pt>
                <c:pt idx="35">
                  <c:v>361</c:v>
                </c:pt>
                <c:pt idx="36">
                  <c:v>391</c:v>
                </c:pt>
                <c:pt idx="37">
                  <c:v>407</c:v>
                </c:pt>
                <c:pt idx="38">
                  <c:v>351</c:v>
                </c:pt>
                <c:pt idx="39">
                  <c:v>270</c:v>
                </c:pt>
                <c:pt idx="40">
                  <c:v>124</c:v>
                </c:pt>
                <c:pt idx="41">
                  <c:v>51</c:v>
                </c:pt>
                <c:pt idx="42">
                  <c:v>165</c:v>
                </c:pt>
                <c:pt idx="43">
                  <c:v>222</c:v>
                </c:pt>
                <c:pt idx="44">
                  <c:v>170</c:v>
                </c:pt>
                <c:pt idx="45">
                  <c:v>167</c:v>
                </c:pt>
                <c:pt idx="46">
                  <c:v>243</c:v>
                </c:pt>
                <c:pt idx="47">
                  <c:v>74</c:v>
                </c:pt>
                <c:pt idx="48">
                  <c:v>54</c:v>
                </c:pt>
                <c:pt idx="49">
                  <c:v>200</c:v>
                </c:pt>
                <c:pt idx="50">
                  <c:v>236</c:v>
                </c:pt>
                <c:pt idx="51">
                  <c:v>236</c:v>
                </c:pt>
                <c:pt idx="52">
                  <c:v>199</c:v>
                </c:pt>
                <c:pt idx="53">
                  <c:v>244</c:v>
                </c:pt>
                <c:pt idx="54">
                  <c:v>114</c:v>
                </c:pt>
                <c:pt idx="55">
                  <c:v>62</c:v>
                </c:pt>
                <c:pt idx="56">
                  <c:v>281</c:v>
                </c:pt>
                <c:pt idx="57">
                  <c:v>283</c:v>
                </c:pt>
                <c:pt idx="58">
                  <c:v>279</c:v>
                </c:pt>
                <c:pt idx="59">
                  <c:v>249</c:v>
                </c:pt>
                <c:pt idx="60">
                  <c:v>309</c:v>
                </c:pt>
                <c:pt idx="61">
                  <c:v>179</c:v>
                </c:pt>
                <c:pt idx="62">
                  <c:v>103</c:v>
                </c:pt>
                <c:pt idx="63">
                  <c:v>293</c:v>
                </c:pt>
                <c:pt idx="64">
                  <c:v>319</c:v>
                </c:pt>
                <c:pt idx="65">
                  <c:v>376</c:v>
                </c:pt>
                <c:pt idx="66">
                  <c:v>367</c:v>
                </c:pt>
                <c:pt idx="67">
                  <c:v>453</c:v>
                </c:pt>
                <c:pt idx="68">
                  <c:v>241</c:v>
                </c:pt>
                <c:pt idx="69">
                  <c:v>122</c:v>
                </c:pt>
                <c:pt idx="70">
                  <c:v>551</c:v>
                </c:pt>
                <c:pt idx="71">
                  <c:v>507</c:v>
                </c:pt>
                <c:pt idx="72">
                  <c:v>441</c:v>
                </c:pt>
                <c:pt idx="73">
                  <c:v>453</c:v>
                </c:pt>
                <c:pt idx="74">
                  <c:v>594</c:v>
                </c:pt>
                <c:pt idx="75">
                  <c:v>323</c:v>
                </c:pt>
                <c:pt idx="76">
                  <c:v>178</c:v>
                </c:pt>
                <c:pt idx="77">
                  <c:v>657</c:v>
                </c:pt>
                <c:pt idx="78">
                  <c:v>621</c:v>
                </c:pt>
                <c:pt idx="79">
                  <c:v>523</c:v>
                </c:pt>
                <c:pt idx="80">
                  <c:v>448</c:v>
                </c:pt>
                <c:pt idx="81">
                  <c:v>556</c:v>
                </c:pt>
                <c:pt idx="82">
                  <c:v>384</c:v>
                </c:pt>
                <c:pt idx="83">
                  <c:v>226</c:v>
                </c:pt>
                <c:pt idx="84">
                  <c:v>326</c:v>
                </c:pt>
                <c:pt idx="85">
                  <c:v>721</c:v>
                </c:pt>
                <c:pt idx="86">
                  <c:v>582</c:v>
                </c:pt>
                <c:pt idx="87">
                  <c:v>459</c:v>
                </c:pt>
                <c:pt idx="88">
                  <c:v>623</c:v>
                </c:pt>
                <c:pt idx="89">
                  <c:v>329</c:v>
                </c:pt>
                <c:pt idx="90">
                  <c:v>223</c:v>
                </c:pt>
                <c:pt idx="91">
                  <c:v>601</c:v>
                </c:pt>
                <c:pt idx="92">
                  <c:v>553</c:v>
                </c:pt>
                <c:pt idx="93">
                  <c:v>773</c:v>
                </c:pt>
                <c:pt idx="94">
                  <c:v>520</c:v>
                </c:pt>
                <c:pt idx="95">
                  <c:v>645</c:v>
                </c:pt>
                <c:pt idx="96">
                  <c:v>361</c:v>
                </c:pt>
                <c:pt idx="97">
                  <c:v>217</c:v>
                </c:pt>
                <c:pt idx="98">
                  <c:v>850</c:v>
                </c:pt>
                <c:pt idx="99">
                  <c:v>828</c:v>
                </c:pt>
                <c:pt idx="100">
                  <c:v>574</c:v>
                </c:pt>
                <c:pt idx="101">
                  <c:v>701</c:v>
                </c:pt>
                <c:pt idx="102">
                  <c:v>613</c:v>
                </c:pt>
                <c:pt idx="103">
                  <c:v>338</c:v>
                </c:pt>
                <c:pt idx="104">
                  <c:v>231</c:v>
                </c:pt>
                <c:pt idx="105">
                  <c:v>918</c:v>
                </c:pt>
                <c:pt idx="106">
                  <c:v>882</c:v>
                </c:pt>
                <c:pt idx="107">
                  <c:v>636</c:v>
                </c:pt>
                <c:pt idx="108">
                  <c:v>728</c:v>
                </c:pt>
                <c:pt idx="109">
                  <c:v>883</c:v>
                </c:pt>
                <c:pt idx="110">
                  <c:v>370</c:v>
                </c:pt>
                <c:pt idx="111">
                  <c:v>248</c:v>
                </c:pt>
                <c:pt idx="112">
                  <c:v>772</c:v>
                </c:pt>
                <c:pt idx="113">
                  <c:v>672</c:v>
                </c:pt>
                <c:pt idx="114">
                  <c:v>658</c:v>
                </c:pt>
                <c:pt idx="115">
                  <c:v>746</c:v>
                </c:pt>
                <c:pt idx="116">
                  <c:v>781</c:v>
                </c:pt>
                <c:pt idx="117">
                  <c:v>386</c:v>
                </c:pt>
                <c:pt idx="118">
                  <c:v>271</c:v>
                </c:pt>
                <c:pt idx="119">
                  <c:v>818</c:v>
                </c:pt>
                <c:pt idx="120">
                  <c:v>608</c:v>
                </c:pt>
                <c:pt idx="121">
                  <c:v>551</c:v>
                </c:pt>
                <c:pt idx="122">
                  <c:v>645</c:v>
                </c:pt>
                <c:pt idx="123">
                  <c:v>529</c:v>
                </c:pt>
                <c:pt idx="124">
                  <c:v>332</c:v>
                </c:pt>
                <c:pt idx="125">
                  <c:v>308</c:v>
                </c:pt>
                <c:pt idx="126">
                  <c:v>896</c:v>
                </c:pt>
                <c:pt idx="127">
                  <c:v>913</c:v>
                </c:pt>
                <c:pt idx="128">
                  <c:v>643</c:v>
                </c:pt>
                <c:pt idx="129">
                  <c:v>706</c:v>
                </c:pt>
                <c:pt idx="130">
                  <c:v>809</c:v>
                </c:pt>
                <c:pt idx="131">
                  <c:v>480</c:v>
                </c:pt>
                <c:pt idx="132">
                  <c:v>379</c:v>
                </c:pt>
                <c:pt idx="133">
                  <c:v>1024</c:v>
                </c:pt>
                <c:pt idx="134">
                  <c:v>966</c:v>
                </c:pt>
                <c:pt idx="135">
                  <c:v>780</c:v>
                </c:pt>
                <c:pt idx="136">
                  <c:v>1030</c:v>
                </c:pt>
                <c:pt idx="137">
                  <c:v>986</c:v>
                </c:pt>
                <c:pt idx="138">
                  <c:v>512</c:v>
                </c:pt>
                <c:pt idx="139">
                  <c:v>368</c:v>
                </c:pt>
                <c:pt idx="140">
                  <c:v>950</c:v>
                </c:pt>
                <c:pt idx="141">
                  <c:v>746</c:v>
                </c:pt>
                <c:pt idx="142">
                  <c:v>627</c:v>
                </c:pt>
                <c:pt idx="143">
                  <c:v>766</c:v>
                </c:pt>
                <c:pt idx="144">
                  <c:v>854</c:v>
                </c:pt>
                <c:pt idx="145">
                  <c:v>492</c:v>
                </c:pt>
                <c:pt idx="146">
                  <c:v>364</c:v>
                </c:pt>
                <c:pt idx="147">
                  <c:v>959</c:v>
                </c:pt>
                <c:pt idx="148">
                  <c:v>727</c:v>
                </c:pt>
                <c:pt idx="149">
                  <c:v>651</c:v>
                </c:pt>
                <c:pt idx="150">
                  <c:v>767</c:v>
                </c:pt>
                <c:pt idx="151">
                  <c:v>879</c:v>
                </c:pt>
                <c:pt idx="152">
                  <c:v>528</c:v>
                </c:pt>
                <c:pt idx="153">
                  <c:v>419</c:v>
                </c:pt>
                <c:pt idx="154">
                  <c:v>745</c:v>
                </c:pt>
                <c:pt idx="155">
                  <c:v>87</c:v>
                </c:pt>
                <c:pt idx="156">
                  <c:v>0</c:v>
                </c:pt>
              </c:numCache>
            </c:numRef>
          </c:val>
          <c:extLst>
            <c:ext xmlns:c16="http://schemas.microsoft.com/office/drawing/2014/chart" uri="{C3380CC4-5D6E-409C-BE32-E72D297353CC}">
              <c16:uniqueId val="{00000002-D342-4274-8B2A-E8B1D912A9B6}"/>
            </c:ext>
          </c:extLst>
        </c:ser>
        <c:dLbls>
          <c:showLegendKey val="0"/>
          <c:showVal val="0"/>
          <c:showCatName val="0"/>
          <c:showSerName val="0"/>
          <c:showPercent val="0"/>
          <c:showBubbleSize val="0"/>
        </c:dLbls>
        <c:gapWidth val="50"/>
        <c:overlap val="100"/>
        <c:axId val="567793672"/>
        <c:axId val="567796952"/>
      </c:barChart>
      <c:lineChart>
        <c:grouping val="standard"/>
        <c:varyColors val="0"/>
        <c:ser>
          <c:idx val="3"/>
          <c:order val="3"/>
          <c:tx>
            <c:strRef>
              <c:f>Lab_DateofCollect!$I$2</c:f>
              <c:strCache>
                <c:ptCount val="1"/>
                <c:pt idx="0">
                  <c:v>Percent Positive</c:v>
                </c:pt>
              </c:strCache>
            </c:strRef>
          </c:tx>
          <c:spPr>
            <a:ln w="28575" cap="rnd">
              <a:solidFill>
                <a:srgbClr val="B6BF0B"/>
              </a:solidFill>
              <a:round/>
            </a:ln>
            <a:effectLst/>
          </c:spPr>
          <c:marker>
            <c:symbol val="none"/>
          </c:marker>
          <c:cat>
            <c:numRef>
              <c:f>Lab_DateofCollect!$A$3:$A$152</c:f>
              <c:numCache>
                <c:formatCode>m/d;@</c:formatCode>
                <c:ptCount val="150"/>
                <c:pt idx="0">
                  <c:v>43892</c:v>
                </c:pt>
                <c:pt idx="1">
                  <c:v>43893</c:v>
                </c:pt>
                <c:pt idx="2">
                  <c:v>43894</c:v>
                </c:pt>
                <c:pt idx="3">
                  <c:v>43895</c:v>
                </c:pt>
                <c:pt idx="4">
                  <c:v>43896</c:v>
                </c:pt>
                <c:pt idx="5">
                  <c:v>43897</c:v>
                </c:pt>
                <c:pt idx="6">
                  <c:v>43898</c:v>
                </c:pt>
                <c:pt idx="7">
                  <c:v>43899</c:v>
                </c:pt>
                <c:pt idx="8">
                  <c:v>43900</c:v>
                </c:pt>
                <c:pt idx="9">
                  <c:v>43901</c:v>
                </c:pt>
                <c:pt idx="10">
                  <c:v>43902</c:v>
                </c:pt>
                <c:pt idx="11">
                  <c:v>43903</c:v>
                </c:pt>
                <c:pt idx="12">
                  <c:v>43904</c:v>
                </c:pt>
                <c:pt idx="13">
                  <c:v>43905</c:v>
                </c:pt>
                <c:pt idx="14">
                  <c:v>43906</c:v>
                </c:pt>
                <c:pt idx="15">
                  <c:v>43907</c:v>
                </c:pt>
                <c:pt idx="16">
                  <c:v>43908</c:v>
                </c:pt>
                <c:pt idx="17">
                  <c:v>43909</c:v>
                </c:pt>
                <c:pt idx="18">
                  <c:v>43910</c:v>
                </c:pt>
                <c:pt idx="19">
                  <c:v>43911</c:v>
                </c:pt>
                <c:pt idx="20">
                  <c:v>43912</c:v>
                </c:pt>
                <c:pt idx="21">
                  <c:v>43913</c:v>
                </c:pt>
                <c:pt idx="22">
                  <c:v>43914</c:v>
                </c:pt>
                <c:pt idx="23">
                  <c:v>43915</c:v>
                </c:pt>
                <c:pt idx="24">
                  <c:v>43916</c:v>
                </c:pt>
                <c:pt idx="25">
                  <c:v>43917</c:v>
                </c:pt>
                <c:pt idx="26">
                  <c:v>43918</c:v>
                </c:pt>
                <c:pt idx="27">
                  <c:v>43919</c:v>
                </c:pt>
                <c:pt idx="28">
                  <c:v>43920</c:v>
                </c:pt>
                <c:pt idx="29">
                  <c:v>43921</c:v>
                </c:pt>
                <c:pt idx="30">
                  <c:v>43922</c:v>
                </c:pt>
                <c:pt idx="31">
                  <c:v>43923</c:v>
                </c:pt>
                <c:pt idx="32">
                  <c:v>43924</c:v>
                </c:pt>
                <c:pt idx="33">
                  <c:v>43925</c:v>
                </c:pt>
                <c:pt idx="34">
                  <c:v>43926</c:v>
                </c:pt>
                <c:pt idx="35">
                  <c:v>43927</c:v>
                </c:pt>
                <c:pt idx="36">
                  <c:v>43928</c:v>
                </c:pt>
                <c:pt idx="37">
                  <c:v>43929</c:v>
                </c:pt>
                <c:pt idx="38">
                  <c:v>43930</c:v>
                </c:pt>
                <c:pt idx="39">
                  <c:v>43931</c:v>
                </c:pt>
                <c:pt idx="40">
                  <c:v>43932</c:v>
                </c:pt>
                <c:pt idx="41">
                  <c:v>43933</c:v>
                </c:pt>
                <c:pt idx="42">
                  <c:v>43934</c:v>
                </c:pt>
                <c:pt idx="43">
                  <c:v>43935</c:v>
                </c:pt>
                <c:pt idx="44">
                  <c:v>43936</c:v>
                </c:pt>
                <c:pt idx="45">
                  <c:v>43937</c:v>
                </c:pt>
                <c:pt idx="46">
                  <c:v>43938</c:v>
                </c:pt>
                <c:pt idx="47">
                  <c:v>43939</c:v>
                </c:pt>
                <c:pt idx="48">
                  <c:v>43940</c:v>
                </c:pt>
                <c:pt idx="49">
                  <c:v>43941</c:v>
                </c:pt>
                <c:pt idx="50">
                  <c:v>43942</c:v>
                </c:pt>
                <c:pt idx="51">
                  <c:v>43943</c:v>
                </c:pt>
                <c:pt idx="52">
                  <c:v>43944</c:v>
                </c:pt>
                <c:pt idx="53">
                  <c:v>43945</c:v>
                </c:pt>
                <c:pt idx="54">
                  <c:v>43946</c:v>
                </c:pt>
                <c:pt idx="55">
                  <c:v>43947</c:v>
                </c:pt>
                <c:pt idx="56">
                  <c:v>43948</c:v>
                </c:pt>
                <c:pt idx="57">
                  <c:v>43949</c:v>
                </c:pt>
                <c:pt idx="58">
                  <c:v>43950</c:v>
                </c:pt>
                <c:pt idx="59">
                  <c:v>43951</c:v>
                </c:pt>
                <c:pt idx="60">
                  <c:v>43952</c:v>
                </c:pt>
                <c:pt idx="61">
                  <c:v>43953</c:v>
                </c:pt>
                <c:pt idx="62">
                  <c:v>43954</c:v>
                </c:pt>
                <c:pt idx="63">
                  <c:v>43955</c:v>
                </c:pt>
                <c:pt idx="64">
                  <c:v>43956</c:v>
                </c:pt>
                <c:pt idx="65">
                  <c:v>43957</c:v>
                </c:pt>
                <c:pt idx="66">
                  <c:v>43958</c:v>
                </c:pt>
                <c:pt idx="67">
                  <c:v>43959</c:v>
                </c:pt>
                <c:pt idx="68">
                  <c:v>43960</c:v>
                </c:pt>
                <c:pt idx="69">
                  <c:v>43961</c:v>
                </c:pt>
                <c:pt idx="70">
                  <c:v>43962</c:v>
                </c:pt>
                <c:pt idx="71">
                  <c:v>43963</c:v>
                </c:pt>
                <c:pt idx="72">
                  <c:v>43964</c:v>
                </c:pt>
                <c:pt idx="73">
                  <c:v>43965</c:v>
                </c:pt>
                <c:pt idx="74">
                  <c:v>43966</c:v>
                </c:pt>
                <c:pt idx="75">
                  <c:v>43967</c:v>
                </c:pt>
                <c:pt idx="76">
                  <c:v>43968</c:v>
                </c:pt>
                <c:pt idx="77">
                  <c:v>43969</c:v>
                </c:pt>
                <c:pt idx="78">
                  <c:v>43970</c:v>
                </c:pt>
                <c:pt idx="79">
                  <c:v>43971</c:v>
                </c:pt>
                <c:pt idx="80">
                  <c:v>43972</c:v>
                </c:pt>
                <c:pt idx="81">
                  <c:v>43973</c:v>
                </c:pt>
                <c:pt idx="82">
                  <c:v>43974</c:v>
                </c:pt>
                <c:pt idx="83">
                  <c:v>43975</c:v>
                </c:pt>
                <c:pt idx="84">
                  <c:v>43976</c:v>
                </c:pt>
                <c:pt idx="85">
                  <c:v>43977</c:v>
                </c:pt>
                <c:pt idx="86">
                  <c:v>43978</c:v>
                </c:pt>
                <c:pt idx="87">
                  <c:v>43979</c:v>
                </c:pt>
                <c:pt idx="88">
                  <c:v>43980</c:v>
                </c:pt>
                <c:pt idx="89">
                  <c:v>43981</c:v>
                </c:pt>
                <c:pt idx="90">
                  <c:v>43982</c:v>
                </c:pt>
                <c:pt idx="91">
                  <c:v>43983</c:v>
                </c:pt>
                <c:pt idx="92">
                  <c:v>43984</c:v>
                </c:pt>
                <c:pt idx="93">
                  <c:v>43985</c:v>
                </c:pt>
                <c:pt idx="94">
                  <c:v>43986</c:v>
                </c:pt>
                <c:pt idx="95">
                  <c:v>43987</c:v>
                </c:pt>
                <c:pt idx="96">
                  <c:v>43988</c:v>
                </c:pt>
                <c:pt idx="97">
                  <c:v>43989</c:v>
                </c:pt>
                <c:pt idx="98">
                  <c:v>43990</c:v>
                </c:pt>
                <c:pt idx="99">
                  <c:v>43991</c:v>
                </c:pt>
                <c:pt idx="100">
                  <c:v>43992</c:v>
                </c:pt>
                <c:pt idx="101">
                  <c:v>43993</c:v>
                </c:pt>
                <c:pt idx="102">
                  <c:v>43994</c:v>
                </c:pt>
                <c:pt idx="103">
                  <c:v>43995</c:v>
                </c:pt>
                <c:pt idx="104">
                  <c:v>43996</c:v>
                </c:pt>
                <c:pt idx="105">
                  <c:v>43997</c:v>
                </c:pt>
                <c:pt idx="106">
                  <c:v>43998</c:v>
                </c:pt>
                <c:pt idx="107">
                  <c:v>43999</c:v>
                </c:pt>
                <c:pt idx="108">
                  <c:v>44000</c:v>
                </c:pt>
                <c:pt idx="109">
                  <c:v>44001</c:v>
                </c:pt>
                <c:pt idx="110">
                  <c:v>44002</c:v>
                </c:pt>
                <c:pt idx="111">
                  <c:v>44003</c:v>
                </c:pt>
                <c:pt idx="112">
                  <c:v>44004</c:v>
                </c:pt>
                <c:pt idx="113">
                  <c:v>44005</c:v>
                </c:pt>
                <c:pt idx="114">
                  <c:v>44006</c:v>
                </c:pt>
                <c:pt idx="115">
                  <c:v>44007</c:v>
                </c:pt>
                <c:pt idx="116">
                  <c:v>44008</c:v>
                </c:pt>
                <c:pt idx="117">
                  <c:v>44009</c:v>
                </c:pt>
                <c:pt idx="118">
                  <c:v>44010</c:v>
                </c:pt>
                <c:pt idx="119">
                  <c:v>44011</c:v>
                </c:pt>
                <c:pt idx="120">
                  <c:v>44012</c:v>
                </c:pt>
                <c:pt idx="121">
                  <c:v>44013</c:v>
                </c:pt>
                <c:pt idx="122">
                  <c:v>44014</c:v>
                </c:pt>
                <c:pt idx="123">
                  <c:v>44015</c:v>
                </c:pt>
                <c:pt idx="124">
                  <c:v>44016</c:v>
                </c:pt>
                <c:pt idx="125">
                  <c:v>44017</c:v>
                </c:pt>
                <c:pt idx="126">
                  <c:v>44018</c:v>
                </c:pt>
                <c:pt idx="127">
                  <c:v>44019</c:v>
                </c:pt>
                <c:pt idx="128">
                  <c:v>44020</c:v>
                </c:pt>
                <c:pt idx="129">
                  <c:v>44021</c:v>
                </c:pt>
                <c:pt idx="130">
                  <c:v>44022</c:v>
                </c:pt>
                <c:pt idx="131">
                  <c:v>44023</c:v>
                </c:pt>
                <c:pt idx="132">
                  <c:v>44024</c:v>
                </c:pt>
                <c:pt idx="133">
                  <c:v>44025</c:v>
                </c:pt>
                <c:pt idx="134">
                  <c:v>44026</c:v>
                </c:pt>
                <c:pt idx="135">
                  <c:v>44027</c:v>
                </c:pt>
                <c:pt idx="136">
                  <c:v>44028</c:v>
                </c:pt>
                <c:pt idx="137">
                  <c:v>44029</c:v>
                </c:pt>
                <c:pt idx="138">
                  <c:v>44030</c:v>
                </c:pt>
                <c:pt idx="139">
                  <c:v>44031</c:v>
                </c:pt>
                <c:pt idx="140">
                  <c:v>44032</c:v>
                </c:pt>
                <c:pt idx="141">
                  <c:v>44033</c:v>
                </c:pt>
                <c:pt idx="142">
                  <c:v>44034</c:v>
                </c:pt>
                <c:pt idx="143">
                  <c:v>44035</c:v>
                </c:pt>
                <c:pt idx="144">
                  <c:v>44036</c:v>
                </c:pt>
                <c:pt idx="145">
                  <c:v>44037</c:v>
                </c:pt>
                <c:pt idx="146">
                  <c:v>44038</c:v>
                </c:pt>
                <c:pt idx="147">
                  <c:v>44039</c:v>
                </c:pt>
                <c:pt idx="148">
                  <c:v>44040</c:v>
                </c:pt>
                <c:pt idx="149">
                  <c:v>44041</c:v>
                </c:pt>
              </c:numCache>
            </c:numRef>
          </c:cat>
          <c:val>
            <c:numRef>
              <c:f>Lab_DateofCollect!$I$3:$I$157</c:f>
              <c:numCache>
                <c:formatCode>0%</c:formatCode>
                <c:ptCount val="155"/>
                <c:pt idx="0">
                  <c:v>0</c:v>
                </c:pt>
                <c:pt idx="1">
                  <c:v>0</c:v>
                </c:pt>
                <c:pt idx="2">
                  <c:v>0</c:v>
                </c:pt>
                <c:pt idx="3">
                  <c:v>0.125</c:v>
                </c:pt>
                <c:pt idx="4">
                  <c:v>0</c:v>
                </c:pt>
                <c:pt idx="5">
                  <c:v>0</c:v>
                </c:pt>
                <c:pt idx="6">
                  <c:v>0</c:v>
                </c:pt>
                <c:pt idx="7">
                  <c:v>0</c:v>
                </c:pt>
                <c:pt idx="8">
                  <c:v>3.4482758620689655E-2</c:v>
                </c:pt>
                <c:pt idx="9">
                  <c:v>2.3809523809523808E-2</c:v>
                </c:pt>
                <c:pt idx="10">
                  <c:v>3.2258064516129031E-2</c:v>
                </c:pt>
                <c:pt idx="11">
                  <c:v>1.8018018018018018E-2</c:v>
                </c:pt>
                <c:pt idx="12">
                  <c:v>4.7619047619047616E-2</c:v>
                </c:pt>
                <c:pt idx="13">
                  <c:v>6.3157894736842107E-2</c:v>
                </c:pt>
                <c:pt idx="14">
                  <c:v>2.8925619834710745E-2</c:v>
                </c:pt>
                <c:pt idx="15">
                  <c:v>2.8776978417266189E-2</c:v>
                </c:pt>
                <c:pt idx="16">
                  <c:v>5.9405940594059403E-2</c:v>
                </c:pt>
                <c:pt idx="17">
                  <c:v>7.0028011204481794E-2</c:v>
                </c:pt>
                <c:pt idx="18">
                  <c:v>5.8426966292134834E-2</c:v>
                </c:pt>
                <c:pt idx="19">
                  <c:v>6.6666666666666666E-2</c:v>
                </c:pt>
                <c:pt idx="20">
                  <c:v>6.1728395061728392E-2</c:v>
                </c:pt>
                <c:pt idx="21">
                  <c:v>0.11392405063291139</c:v>
                </c:pt>
                <c:pt idx="22">
                  <c:v>8.9020771513353122E-2</c:v>
                </c:pt>
                <c:pt idx="23">
                  <c:v>8.1424936386768454E-2</c:v>
                </c:pt>
                <c:pt idx="24">
                  <c:v>8.4745762711864403E-2</c:v>
                </c:pt>
                <c:pt idx="25">
                  <c:v>0.10802469135802469</c:v>
                </c:pt>
                <c:pt idx="26">
                  <c:v>0.11004784688995216</c:v>
                </c:pt>
                <c:pt idx="27">
                  <c:v>0.1111111111111111</c:v>
                </c:pt>
                <c:pt idx="28">
                  <c:v>0.11233885819521179</c:v>
                </c:pt>
                <c:pt idx="29">
                  <c:v>0.10266159695817491</c:v>
                </c:pt>
                <c:pt idx="30">
                  <c:v>6.8432671081677707E-2</c:v>
                </c:pt>
                <c:pt idx="31">
                  <c:v>9.5049504950495051E-2</c:v>
                </c:pt>
                <c:pt idx="32">
                  <c:v>0.10207939508506617</c:v>
                </c:pt>
                <c:pt idx="33">
                  <c:v>8.4337349397590355E-2</c:v>
                </c:pt>
                <c:pt idx="34">
                  <c:v>8.461538461538462E-2</c:v>
                </c:pt>
                <c:pt idx="35">
                  <c:v>7.8095238095238093E-2</c:v>
                </c:pt>
                <c:pt idx="36">
                  <c:v>8.0338266384778007E-2</c:v>
                </c:pt>
                <c:pt idx="37">
                  <c:v>8.6105675146771032E-2</c:v>
                </c:pt>
                <c:pt idx="38">
                  <c:v>4.9910873440285206E-2</c:v>
                </c:pt>
                <c:pt idx="39">
                  <c:v>4.189944134078212E-2</c:v>
                </c:pt>
                <c:pt idx="40">
                  <c:v>1.1904761904761904E-2</c:v>
                </c:pt>
                <c:pt idx="41">
                  <c:v>4.2918454935622317E-3</c:v>
                </c:pt>
                <c:pt idx="42">
                  <c:v>3.2019704433497539E-2</c:v>
                </c:pt>
                <c:pt idx="43">
                  <c:v>1.8975332068311195E-2</c:v>
                </c:pt>
                <c:pt idx="44">
                  <c:v>2.710843373493976E-2</c:v>
                </c:pt>
                <c:pt idx="45">
                  <c:v>5.185185185185185E-2</c:v>
                </c:pt>
                <c:pt idx="46">
                  <c:v>2.6954177897574125E-2</c:v>
                </c:pt>
                <c:pt idx="47">
                  <c:v>1.0416666666666666E-2</c:v>
                </c:pt>
                <c:pt idx="48">
                  <c:v>1.2048192771084338E-2</c:v>
                </c:pt>
                <c:pt idx="49">
                  <c:v>2.0618556701030927E-2</c:v>
                </c:pt>
                <c:pt idx="50">
                  <c:v>2.2151898734177215E-2</c:v>
                </c:pt>
                <c:pt idx="51">
                  <c:v>1.9027484143763214E-2</c:v>
                </c:pt>
                <c:pt idx="52">
                  <c:v>2.491103202846975E-2</c:v>
                </c:pt>
                <c:pt idx="53">
                  <c:v>2.1021021021021023E-2</c:v>
                </c:pt>
                <c:pt idx="54">
                  <c:v>0</c:v>
                </c:pt>
                <c:pt idx="55">
                  <c:v>2.4691358024691357E-2</c:v>
                </c:pt>
                <c:pt idx="56">
                  <c:v>1.4925373134328358E-2</c:v>
                </c:pt>
                <c:pt idx="57">
                  <c:v>3.5087719298245612E-2</c:v>
                </c:pt>
                <c:pt idx="58">
                  <c:v>1.3157894736842105E-2</c:v>
                </c:pt>
                <c:pt idx="59">
                  <c:v>3.2786885245901641E-2</c:v>
                </c:pt>
                <c:pt idx="60">
                  <c:v>2.4861878453038673E-2</c:v>
                </c:pt>
                <c:pt idx="61">
                  <c:v>2.4752475247524754E-2</c:v>
                </c:pt>
                <c:pt idx="62">
                  <c:v>9.1743119266055051E-3</c:v>
                </c:pt>
                <c:pt idx="63">
                  <c:v>1.1363636363636364E-2</c:v>
                </c:pt>
                <c:pt idx="64">
                  <c:v>1.1520737327188941E-2</c:v>
                </c:pt>
                <c:pt idx="65">
                  <c:v>6.0120240480961923E-3</c:v>
                </c:pt>
                <c:pt idx="66">
                  <c:v>1.0033444816053512E-2</c:v>
                </c:pt>
                <c:pt idx="67">
                  <c:v>5.0933786078098476E-3</c:v>
                </c:pt>
                <c:pt idx="68">
                  <c:v>0</c:v>
                </c:pt>
                <c:pt idx="69">
                  <c:v>0</c:v>
                </c:pt>
                <c:pt idx="70">
                  <c:v>7.8431372549019607E-3</c:v>
                </c:pt>
                <c:pt idx="71">
                  <c:v>1.2820512820512821E-3</c:v>
                </c:pt>
                <c:pt idx="72">
                  <c:v>6.1224489795918364E-3</c:v>
                </c:pt>
                <c:pt idx="73">
                  <c:v>6.269592476489028E-3</c:v>
                </c:pt>
                <c:pt idx="74">
                  <c:v>4.9342105263157892E-3</c:v>
                </c:pt>
                <c:pt idx="75">
                  <c:v>1.9665683382497543E-3</c:v>
                </c:pt>
                <c:pt idx="76">
                  <c:v>5.4054054054054057E-3</c:v>
                </c:pt>
                <c:pt idx="77">
                  <c:v>3.5149384885764497E-3</c:v>
                </c:pt>
                <c:pt idx="78">
                  <c:v>3.1948881789137379E-3</c:v>
                </c:pt>
                <c:pt idx="79">
                  <c:v>2.5619128949615714E-3</c:v>
                </c:pt>
                <c:pt idx="80">
                  <c:v>1.3605442176870747E-3</c:v>
                </c:pt>
                <c:pt idx="81">
                  <c:v>7.1364852809991082E-3</c:v>
                </c:pt>
                <c:pt idx="82">
                  <c:v>7.7760497667185074E-3</c:v>
                </c:pt>
                <c:pt idx="83">
                  <c:v>4.2553191489361703E-3</c:v>
                </c:pt>
                <c:pt idx="84">
                  <c:v>3.003003003003003E-3</c:v>
                </c:pt>
                <c:pt idx="85">
                  <c:v>2.9476787030213707E-3</c:v>
                </c:pt>
                <c:pt idx="86">
                  <c:v>2.5641025641025641E-3</c:v>
                </c:pt>
                <c:pt idx="87">
                  <c:v>2.8142589118198874E-3</c:v>
                </c:pt>
                <c:pt idx="88">
                  <c:v>2.9850746268656717E-3</c:v>
                </c:pt>
                <c:pt idx="89">
                  <c:v>2.717391304347826E-3</c:v>
                </c:pt>
                <c:pt idx="90">
                  <c:v>1.3100436681222707E-2</c:v>
                </c:pt>
                <c:pt idx="91">
                  <c:v>1.4804845222072678E-2</c:v>
                </c:pt>
                <c:pt idx="92">
                  <c:v>2.3255813953488372E-2</c:v>
                </c:pt>
                <c:pt idx="93">
                  <c:v>6.0468631897203327E-3</c:v>
                </c:pt>
                <c:pt idx="94">
                  <c:v>1.8211920529801324E-2</c:v>
                </c:pt>
                <c:pt idx="95">
                  <c:v>1.0630220197418374E-2</c:v>
                </c:pt>
                <c:pt idx="96">
                  <c:v>9.4438614900314802E-3</c:v>
                </c:pt>
                <c:pt idx="97">
                  <c:v>1.7857142857142856E-2</c:v>
                </c:pt>
                <c:pt idx="98">
                  <c:v>9.3870789618995028E-3</c:v>
                </c:pt>
                <c:pt idx="99">
                  <c:v>1.0891763104152484E-2</c:v>
                </c:pt>
                <c:pt idx="100">
                  <c:v>3.6153289949385392E-3</c:v>
                </c:pt>
                <c:pt idx="101">
                  <c:v>2.9585798816568047E-3</c:v>
                </c:pt>
                <c:pt idx="102">
                  <c:v>1.7985611510791368E-3</c:v>
                </c:pt>
                <c:pt idx="103">
                  <c:v>5.8651026392961877E-3</c:v>
                </c:pt>
                <c:pt idx="104">
                  <c:v>0</c:v>
                </c:pt>
                <c:pt idx="105">
                  <c:v>7.8403421240199576E-3</c:v>
                </c:pt>
                <c:pt idx="106">
                  <c:v>8.271298593879239E-3</c:v>
                </c:pt>
                <c:pt idx="107">
                  <c:v>4.296455424274973E-3</c:v>
                </c:pt>
                <c:pt idx="108">
                  <c:v>9.6916299559471359E-3</c:v>
                </c:pt>
                <c:pt idx="109">
                  <c:v>5.3097345132743362E-3</c:v>
                </c:pt>
                <c:pt idx="110">
                  <c:v>5.1020408163265302E-3</c:v>
                </c:pt>
                <c:pt idx="111">
                  <c:v>3.6101083032490976E-3</c:v>
                </c:pt>
                <c:pt idx="112">
                  <c:v>2.4489795918367346E-2</c:v>
                </c:pt>
                <c:pt idx="113">
                  <c:v>4.7675804529201428E-3</c:v>
                </c:pt>
                <c:pt idx="114">
                  <c:v>6.5420560747663555E-3</c:v>
                </c:pt>
                <c:pt idx="115">
                  <c:v>0</c:v>
                </c:pt>
                <c:pt idx="116">
                  <c:v>7.716049382716049E-3</c:v>
                </c:pt>
                <c:pt idx="117">
                  <c:v>3.4965034965034965E-3</c:v>
                </c:pt>
                <c:pt idx="118">
                  <c:v>2.7624309392265192E-3</c:v>
                </c:pt>
                <c:pt idx="119">
                  <c:v>1.2750455373406194E-2</c:v>
                </c:pt>
                <c:pt idx="120">
                  <c:v>8.1374321880651E-3</c:v>
                </c:pt>
                <c:pt idx="121">
                  <c:v>8.4121976866456359E-3</c:v>
                </c:pt>
                <c:pt idx="122">
                  <c:v>8.6281276962899053E-3</c:v>
                </c:pt>
                <c:pt idx="123">
                  <c:v>0</c:v>
                </c:pt>
                <c:pt idx="124">
                  <c:v>0</c:v>
                </c:pt>
                <c:pt idx="125">
                  <c:v>1.5723270440251572E-2</c:v>
                </c:pt>
                <c:pt idx="126">
                  <c:v>1.0526315789473684E-2</c:v>
                </c:pt>
                <c:pt idx="127">
                  <c:v>9.538950715421303E-3</c:v>
                </c:pt>
                <c:pt idx="128">
                  <c:v>8.2706766917293225E-3</c:v>
                </c:pt>
                <c:pt idx="129">
                  <c:v>9.5902353966870104E-3</c:v>
                </c:pt>
                <c:pt idx="130">
                  <c:v>1.1701170117011701E-2</c:v>
                </c:pt>
                <c:pt idx="131">
                  <c:v>8.0160320641282558E-3</c:v>
                </c:pt>
                <c:pt idx="132">
                  <c:v>1.7948717948717947E-2</c:v>
                </c:pt>
                <c:pt idx="133">
                  <c:v>7.5815011372251705E-3</c:v>
                </c:pt>
                <c:pt idx="134">
                  <c:v>9.8199672667757774E-3</c:v>
                </c:pt>
                <c:pt idx="135">
                  <c:v>5.016722408026756E-3</c:v>
                </c:pt>
                <c:pt idx="136">
                  <c:v>2.6867275658248252E-3</c:v>
                </c:pt>
                <c:pt idx="137">
                  <c:v>6.41025641025641E-3</c:v>
                </c:pt>
                <c:pt idx="138">
                  <c:v>9.5969289827255271E-3</c:v>
                </c:pt>
                <c:pt idx="139">
                  <c:v>5.3191489361702126E-3</c:v>
                </c:pt>
                <c:pt idx="140">
                  <c:v>1.3137557959814529E-2</c:v>
                </c:pt>
                <c:pt idx="141">
                  <c:v>1.3404825737265416E-2</c:v>
                </c:pt>
                <c:pt idx="142">
                  <c:v>4.3956043956043956E-3</c:v>
                </c:pt>
                <c:pt idx="143">
                  <c:v>2.7855153203342618E-3</c:v>
                </c:pt>
                <c:pt idx="144">
                  <c:v>1.890359168241966E-3</c:v>
                </c:pt>
                <c:pt idx="145">
                  <c:v>2.008032128514056E-3</c:v>
                </c:pt>
                <c:pt idx="146">
                  <c:v>0</c:v>
                </c:pt>
                <c:pt idx="147">
                  <c:v>2.8301886792452828E-3</c:v>
                </c:pt>
                <c:pt idx="148">
                  <c:v>1.0679611650485437E-2</c:v>
                </c:pt>
                <c:pt idx="149">
                  <c:v>3.6452004860267314E-3</c:v>
                </c:pt>
                <c:pt idx="150">
                  <c:v>2.819548872180451E-3</c:v>
                </c:pt>
                <c:pt idx="151">
                  <c:v>6.3348416289592761E-3</c:v>
                </c:pt>
                <c:pt idx="152">
                  <c:v>7.4074074074074077E-3</c:v>
                </c:pt>
                <c:pt idx="153">
                  <c:v>4.6948356807511738E-3</c:v>
                </c:pt>
                <c:pt idx="154">
                  <c:v>8.1775700934579431E-3</c:v>
                </c:pt>
              </c:numCache>
            </c:numRef>
          </c:val>
          <c:smooth val="1"/>
          <c:extLst>
            <c:ext xmlns:c16="http://schemas.microsoft.com/office/drawing/2014/chart" uri="{C3380CC4-5D6E-409C-BE32-E72D297353CC}">
              <c16:uniqueId val="{00000003-D342-4274-8B2A-E8B1D912A9B6}"/>
            </c:ext>
          </c:extLst>
        </c:ser>
        <c:dLbls>
          <c:showLegendKey val="0"/>
          <c:showVal val="0"/>
          <c:showCatName val="0"/>
          <c:showSerName val="0"/>
          <c:showPercent val="0"/>
          <c:showBubbleSize val="0"/>
        </c:dLbls>
        <c:marker val="1"/>
        <c:smooth val="0"/>
        <c:axId val="816028968"/>
        <c:axId val="816026344"/>
      </c:lineChart>
      <c:catAx>
        <c:axId val="567793672"/>
        <c:scaling>
          <c:orientation val="minMax"/>
        </c:scaling>
        <c:delete val="0"/>
        <c:axPos val="b"/>
        <c:title>
          <c:tx>
            <c:rich>
              <a:bodyPr rot="0" spcFirstLastPara="1" vertOverflow="ellipsis" vert="horz" wrap="square" anchor="ctr" anchorCtr="1"/>
              <a:lstStyle/>
              <a:p>
                <a:pPr>
                  <a:defRPr sz="1200" b="0" i="0" u="none" strike="noStrike" kern="1200" baseline="0">
                    <a:solidFill>
                      <a:srgbClr val="595959"/>
                    </a:solidFill>
                    <a:latin typeface="Franklin Gothic Book" panose="020B0503020102020204" pitchFamily="34" charset="0"/>
                    <a:ea typeface="+mn-ea"/>
                    <a:cs typeface="+mn-cs"/>
                  </a:defRPr>
                </a:pPr>
                <a:r>
                  <a:rPr lang="en-US">
                    <a:solidFill>
                      <a:srgbClr val="595959"/>
                    </a:solidFill>
                    <a:latin typeface="Franklin Gothic Book" panose="020B0503020102020204" pitchFamily="34" charset="0"/>
                  </a:rPr>
                  <a:t>Date of Collection</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595959"/>
                  </a:solidFill>
                  <a:latin typeface="Franklin Gothic Book" panose="020B05030201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000" b="0" i="0" u="none" strike="noStrike" kern="1200" baseline="0">
                <a:solidFill>
                  <a:schemeClr val="bg2">
                    <a:lumMod val="25000"/>
                  </a:schemeClr>
                </a:solidFill>
                <a:latin typeface="Franklin Gothic Book" panose="020B0503020102020204" pitchFamily="34" charset="0"/>
                <a:ea typeface="+mn-ea"/>
                <a:cs typeface="+mn-cs"/>
              </a:defRPr>
            </a:pPr>
            <a:endParaRPr lang="en-US"/>
          </a:p>
        </c:txPr>
        <c:crossAx val="567796952"/>
        <c:crosses val="autoZero"/>
        <c:auto val="1"/>
        <c:lblAlgn val="ctr"/>
        <c:lblOffset val="100"/>
        <c:tickLblSkip val="7"/>
        <c:tickMarkSkip val="1"/>
        <c:noMultiLvlLbl val="1"/>
      </c:catAx>
      <c:valAx>
        <c:axId val="567796952"/>
        <c:scaling>
          <c:orientation val="minMax"/>
          <c:max val="2000"/>
          <c:min val="0"/>
        </c:scaling>
        <c:delete val="0"/>
        <c:axPos val="l"/>
        <c:title>
          <c:tx>
            <c:rich>
              <a:bodyPr rot="-5400000" spcFirstLastPara="1" vertOverflow="ellipsis" vert="horz" wrap="square" anchor="ctr" anchorCtr="1"/>
              <a:lstStyle/>
              <a:p>
                <a:pPr>
                  <a:defRPr sz="1400" b="0" i="0" u="none" strike="noStrike" kern="1200" baseline="0">
                    <a:solidFill>
                      <a:srgbClr val="595959"/>
                    </a:solidFill>
                    <a:latin typeface="Franklin Gothic Book" panose="020B0503020102020204" pitchFamily="34" charset="0"/>
                    <a:ea typeface="+mn-ea"/>
                    <a:cs typeface="+mn-cs"/>
                  </a:defRPr>
                </a:pPr>
                <a:r>
                  <a:rPr lang="en-US" sz="1400">
                    <a:solidFill>
                      <a:srgbClr val="595959"/>
                    </a:solidFill>
                    <a:latin typeface="Franklin Gothic Book" panose="020B0503020102020204" pitchFamily="34" charset="0"/>
                  </a:rPr>
                  <a:t>Number Positive and Negative Results</a:t>
                </a:r>
              </a:p>
            </c:rich>
          </c:tx>
          <c:layout>
            <c:manualLayout>
              <c:xMode val="edge"/>
              <c:yMode val="edge"/>
              <c:x val="6.0142231253979385E-3"/>
              <c:y val="0.2529666527978537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95959"/>
                  </a:solidFill>
                  <a:latin typeface="Franklin Gothic Book" panose="020B05030201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95959"/>
                </a:solidFill>
                <a:latin typeface="Franklin Gothic Book" panose="020B0503020102020204" pitchFamily="34" charset="0"/>
                <a:ea typeface="+mn-ea"/>
                <a:cs typeface="+mn-cs"/>
              </a:defRPr>
            </a:pPr>
            <a:endParaRPr lang="en-US"/>
          </a:p>
        </c:txPr>
        <c:crossAx val="567793672"/>
        <c:crosses val="autoZero"/>
        <c:crossBetween val="between"/>
        <c:majorUnit val="2000"/>
        <c:minorUnit val="500"/>
      </c:valAx>
      <c:valAx>
        <c:axId val="816026344"/>
        <c:scaling>
          <c:orientation val="minMax"/>
          <c:min val="0"/>
        </c:scaling>
        <c:delete val="0"/>
        <c:axPos val="r"/>
        <c:title>
          <c:tx>
            <c:rich>
              <a:bodyPr rot="-5400000" spcFirstLastPara="1" vertOverflow="ellipsis" vert="horz" wrap="square" anchor="ctr" anchorCtr="1"/>
              <a:lstStyle/>
              <a:p>
                <a:pPr>
                  <a:defRPr sz="1400" b="0" i="0" u="none" strike="noStrike" kern="1200" baseline="0">
                    <a:solidFill>
                      <a:srgbClr val="595959"/>
                    </a:solidFill>
                    <a:latin typeface="Franklin Gothic Book" panose="020B0503020102020204" pitchFamily="34" charset="0"/>
                    <a:ea typeface="+mn-ea"/>
                    <a:cs typeface="+mn-cs"/>
                  </a:defRPr>
                </a:pPr>
                <a:r>
                  <a:rPr lang="en-US" sz="1400">
                    <a:solidFill>
                      <a:srgbClr val="595959"/>
                    </a:solidFill>
                    <a:latin typeface="Franklin Gothic Book" panose="020B0503020102020204" pitchFamily="34" charset="0"/>
                  </a:rPr>
                  <a:t>Percent Positive</a:t>
                </a:r>
              </a:p>
            </c:rich>
          </c:tx>
          <c:layout>
            <c:manualLayout>
              <c:xMode val="edge"/>
              <c:yMode val="edge"/>
              <c:x val="0.95778011531093377"/>
              <c:y val="0.3643254481618183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595959"/>
                  </a:solidFill>
                  <a:latin typeface="Franklin Gothic Book" panose="020B0503020102020204" pitchFamily="34" charset="0"/>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95959"/>
                </a:solidFill>
                <a:latin typeface="Franklin Gothic Book" panose="020B0503020102020204" pitchFamily="34" charset="0"/>
                <a:ea typeface="+mn-ea"/>
                <a:cs typeface="+mn-cs"/>
              </a:defRPr>
            </a:pPr>
            <a:endParaRPr lang="en-US"/>
          </a:p>
        </c:txPr>
        <c:crossAx val="816028968"/>
        <c:crosses val="max"/>
        <c:crossBetween val="between"/>
      </c:valAx>
      <c:dateAx>
        <c:axId val="816028968"/>
        <c:scaling>
          <c:orientation val="minMax"/>
        </c:scaling>
        <c:delete val="1"/>
        <c:axPos val="b"/>
        <c:numFmt formatCode="m/d;@" sourceLinked="1"/>
        <c:majorTickMark val="out"/>
        <c:minorTickMark val="none"/>
        <c:tickLblPos val="nextTo"/>
        <c:crossAx val="816026344"/>
        <c:crosses val="autoZero"/>
        <c:auto val="1"/>
        <c:lblOffset val="100"/>
        <c:baseTimeUnit val="days"/>
      </c:dateAx>
      <c:spPr>
        <a:noFill/>
        <a:ln>
          <a:noFill/>
        </a:ln>
        <a:effectLst/>
      </c:spPr>
    </c:plotArea>
    <c:legend>
      <c:legendPos val="b"/>
      <c:layout>
        <c:manualLayout>
          <c:xMode val="edge"/>
          <c:yMode val="edge"/>
          <c:x val="7.5833438183469881E-2"/>
          <c:y val="6.3032901950878531E-2"/>
          <c:w val="0.59048313892365034"/>
          <c:h val="4.686522497539708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8-03T13:08:30.305" idx="9">
    <p:pos x="10" y="10"/>
    <p:text>need list of what's new from Ilisa</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8-03T13:09:16.183" idx="10">
    <p:pos x="10" y="10"/>
    <p:text>needs updating from Ilisa</p:text>
    <p:extLst>
      <p:ext uri="{C676402C-5697-4E1C-873F-D02D1690AC5C}">
        <p15:threadingInfo xmlns:p15="http://schemas.microsoft.com/office/powerpoint/2012/main" timeZoneBias="240"/>
      </p:ext>
    </p:extLst>
  </p:cm>
  <p:cm authorId="1" dt="2020-08-04T10:22:46.726" idx="6">
    <p:pos x="10" y="106"/>
    <p:text>Is it ok to update this without the release of the guidance? Maybe we keep the same and you share verbally that this is under review?</p:text>
    <p:extLst>
      <p:ext uri="{C676402C-5697-4E1C-873F-D02D1690AC5C}">
        <p15:threadingInfo xmlns:p15="http://schemas.microsoft.com/office/powerpoint/2012/main" timeZoneBias="240">
          <p15:parentCm authorId="2" idx="10"/>
        </p15:threadingInfo>
      </p:ext>
    </p:extLst>
  </p:cm>
</p:cmLst>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0.8406</cdr:x>
      <cdr:y>0.92977</cdr:y>
    </cdr:from>
    <cdr:to>
      <cdr:x>0.99209</cdr:x>
      <cdr:y>0.98604</cdr:y>
    </cdr:to>
    <cdr:pic>
      <cdr:nvPicPr>
        <cdr:cNvPr id="2" name="Picture 1">
          <a:extLst xmlns:a="http://schemas.openxmlformats.org/drawingml/2006/main">
            <a:ext uri="{FF2B5EF4-FFF2-40B4-BE49-F238E27FC236}">
              <a16:creationId xmlns:a16="http://schemas.microsoft.com/office/drawing/2014/main" id="{5907D553-2FE8-4FB8-9F38-999B1E88FEE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860114" y="7408867"/>
          <a:ext cx="1596749" cy="448354"/>
        </a:xfrm>
        <a:prstGeom xmlns:a="http://schemas.openxmlformats.org/drawingml/2006/main" prst="rect">
          <a:avLst/>
        </a:prstGeom>
      </cdr:spPr>
    </cdr:pic>
  </cdr:relSizeAnchor>
  <cdr:relSizeAnchor xmlns:cdr="http://schemas.openxmlformats.org/drawingml/2006/chartDrawing">
    <cdr:from>
      <cdr:x>0.00113</cdr:x>
      <cdr:y>0.88214</cdr:y>
    </cdr:from>
    <cdr:to>
      <cdr:x>0.61961</cdr:x>
      <cdr:y>0.98606</cdr:y>
    </cdr:to>
    <cdr:sp macro="" textlink="">
      <cdr:nvSpPr>
        <cdr:cNvPr id="4" name="TextBox 3">
          <a:extLst xmlns:a="http://schemas.openxmlformats.org/drawingml/2006/main">
            <a:ext uri="{FF2B5EF4-FFF2-40B4-BE49-F238E27FC236}">
              <a16:creationId xmlns:a16="http://schemas.microsoft.com/office/drawing/2014/main" id="{4681EF06-C932-4EF6-8053-E2DB6C25E24B}"/>
            </a:ext>
          </a:extLst>
        </cdr:cNvPr>
        <cdr:cNvSpPr txBox="1"/>
      </cdr:nvSpPr>
      <cdr:spPr>
        <a:xfrm xmlns:a="http://schemas.openxmlformats.org/drawingml/2006/main">
          <a:off x="11944" y="7136596"/>
          <a:ext cx="6537402" cy="8407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50" dirty="0">
              <a:solidFill>
                <a:srgbClr val="8B8178"/>
              </a:solidFill>
              <a:latin typeface="Franklin Gothic Book" panose="020B0503020102020204" pitchFamily="34" charset="0"/>
            </a:rPr>
            <a:t>*There</a:t>
          </a:r>
          <a:r>
            <a:rPr lang="en-US" sz="1050" baseline="0" dirty="0">
              <a:solidFill>
                <a:srgbClr val="8B8178"/>
              </a:solidFill>
              <a:latin typeface="Franklin Gothic Book" panose="020B0503020102020204" pitchFamily="34" charset="0"/>
            </a:rPr>
            <a:t> is a delay in testing turn around time from the commercial labs. Most recent dates do not reflect the total number of tests and therfore no % positive rate is calculated.</a:t>
          </a:r>
        </a:p>
        <a:p xmlns:a="http://schemas.openxmlformats.org/drawingml/2006/main">
          <a:endParaRPr lang="en-US" sz="1050" baseline="0" dirty="0">
            <a:solidFill>
              <a:srgbClr val="8B8178"/>
            </a:solidFill>
            <a:latin typeface="Franklin Gothic Book" panose="020B0503020102020204" pitchFamily="34" charset="0"/>
          </a:endParaRPr>
        </a:p>
        <a:p xmlns:a="http://schemas.openxmlformats.org/drawingml/2006/main">
          <a:r>
            <a:rPr lang="en-US" sz="1050" dirty="0">
              <a:solidFill>
                <a:srgbClr val="8B8178"/>
              </a:solidFill>
              <a:latin typeface="Franklin Gothic Book" panose="020B0503020102020204" pitchFamily="34" charset="0"/>
            </a:rPr>
            <a:t>Source: Vermont Department of Health, 2020.</a:t>
          </a:r>
        </a:p>
        <a:p xmlns:a="http://schemas.openxmlformats.org/drawingml/2006/main">
          <a:endParaRPr lang="en-US" sz="1050" dirty="0">
            <a:solidFill>
              <a:srgbClr val="8B8178"/>
            </a:solidFill>
            <a:latin typeface="Franklin Gothic Book" panose="020B05030201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E249CFA-ED21-4D73-9AE8-2B99149E4F98}" type="datetimeFigureOut">
              <a:rPr lang="en-US" smtClean="0"/>
              <a:t>8/6/2020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7BB18D-BBAE-4F1F-A0A3-CA4B9F4D498F}" type="slidenum">
              <a:rPr lang="en-US" smtClean="0"/>
              <a:t>‹#›</a:t>
            </a:fld>
            <a:endParaRPr lang="en-US"/>
          </a:p>
        </p:txBody>
      </p:sp>
    </p:spTree>
    <p:extLst>
      <p:ext uri="{BB962C8B-B14F-4D97-AF65-F5344CB8AC3E}">
        <p14:creationId xmlns:p14="http://schemas.microsoft.com/office/powerpoint/2010/main" val="140390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2" y="0"/>
            <a:ext cx="4456671" cy="6858000"/>
          </a:xfrm>
        </p:spPr>
        <p:txBody>
          <a:bodyPr/>
          <a:lstStyle>
            <a:lvl1pPr>
              <a:defRPr/>
            </a:lvl1pPr>
          </a:lstStyle>
          <a:p>
            <a:pPr lvl="0"/>
            <a:r>
              <a:rPr lang="en-US" dirty="0"/>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4880008" y="480469"/>
            <a:ext cx="6375133" cy="2387600"/>
          </a:xfrm>
        </p:spPr>
        <p:txBody>
          <a:bodyPr anchor="b">
            <a:normAutofit/>
          </a:bodyPr>
          <a:lstStyle>
            <a:lvl1pPr algn="l">
              <a:defRPr sz="4000">
                <a:latin typeface="Franklin Gothic Demi Cond" panose="020B07060304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4880011" y="2960144"/>
            <a:ext cx="6375133"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Put a subtitle here if needed.</a:t>
            </a:r>
          </a:p>
        </p:txBody>
      </p:sp>
      <p:pic>
        <p:nvPicPr>
          <p:cNvPr id="8" name="Picture 7">
            <a:extLst>
              <a:ext uri="{FF2B5EF4-FFF2-40B4-BE49-F238E27FC236}">
                <a16:creationId xmlns:a16="http://schemas.microsoft.com/office/drawing/2014/main" id="{02251580-7171-4B22-A86F-641F2D0E147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010107" y="5925745"/>
            <a:ext cx="2245035" cy="451787"/>
          </a:xfrm>
          <a:prstGeom prst="rect">
            <a:avLst/>
          </a:prstGeom>
        </p:spPr>
      </p:pic>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4880011" y="4530726"/>
            <a:ext cx="6375367" cy="359930"/>
          </a:xfrm>
        </p:spPr>
        <p:txBody>
          <a:bodyPr>
            <a:normAutofit/>
          </a:bodyPr>
          <a:lstStyle>
            <a:lvl1pPr>
              <a:defRPr sz="1013"/>
            </a:lvl1pPr>
          </a:lstStyle>
          <a:p>
            <a:pPr lvl="0"/>
            <a:r>
              <a:rPr lang="en-US" dirty="0"/>
              <a:t>Date</a:t>
            </a:r>
          </a:p>
        </p:txBody>
      </p:sp>
    </p:spTree>
    <p:extLst>
      <p:ext uri="{BB962C8B-B14F-4D97-AF65-F5344CB8AC3E}">
        <p14:creationId xmlns:p14="http://schemas.microsoft.com/office/powerpoint/2010/main" val="5292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0" y="3484008"/>
            <a:ext cx="12192000"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8" name="TextBox 7">
            <a:extLst>
              <a:ext uri="{FF2B5EF4-FFF2-40B4-BE49-F238E27FC236}">
                <a16:creationId xmlns:a16="http://schemas.microsoft.com/office/drawing/2014/main" id="{302C32B7-3E12-480A-8F27-5D1BEE5C1B73}"/>
              </a:ext>
            </a:extLst>
          </p:cNvPr>
          <p:cNvSpPr txBox="1"/>
          <p:nvPr userDrawn="1"/>
        </p:nvSpPr>
        <p:spPr>
          <a:xfrm>
            <a:off x="4072062" y="4894349"/>
            <a:ext cx="1336589" cy="461665"/>
          </a:xfrm>
          <a:prstGeom prst="rect">
            <a:avLst/>
          </a:prstGeom>
          <a:noFill/>
        </p:spPr>
        <p:txBody>
          <a:bodyPr wrap="square" rtlCol="0">
            <a:spAutoFit/>
          </a:bodyPr>
          <a:lstStyle/>
          <a:p>
            <a:r>
              <a:rPr lang="en-US" sz="2400" dirty="0">
                <a:solidFill>
                  <a:schemeClr val="bg1"/>
                </a:solidFill>
                <a:latin typeface="+mj-lt"/>
              </a:rPr>
              <a:t>Email:</a:t>
            </a:r>
          </a:p>
        </p:txBody>
      </p:sp>
      <p:sp>
        <p:nvSpPr>
          <p:cNvPr id="12" name="Text Placeholder 11">
            <a:extLst>
              <a:ext uri="{FF2B5EF4-FFF2-40B4-BE49-F238E27FC236}">
                <a16:creationId xmlns:a16="http://schemas.microsoft.com/office/drawing/2014/main" id="{716C321D-8800-4AE1-9811-1532F052EDF8}"/>
              </a:ext>
            </a:extLst>
          </p:cNvPr>
          <p:cNvSpPr>
            <a:spLocks noGrp="1"/>
          </p:cNvSpPr>
          <p:nvPr>
            <p:ph type="body" sz="quarter" idx="12"/>
          </p:nvPr>
        </p:nvSpPr>
        <p:spPr>
          <a:xfrm>
            <a:off x="5408651" y="4975267"/>
            <a:ext cx="6021775"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10" name="TextBox 9">
            <a:extLst>
              <a:ext uri="{FF2B5EF4-FFF2-40B4-BE49-F238E27FC236}">
                <a16:creationId xmlns:a16="http://schemas.microsoft.com/office/drawing/2014/main" id="{0432328D-8FB7-4D37-BB46-ABB27C092FEA}"/>
              </a:ext>
            </a:extLst>
          </p:cNvPr>
          <p:cNvSpPr txBox="1"/>
          <p:nvPr userDrawn="1"/>
        </p:nvSpPr>
        <p:spPr>
          <a:xfrm>
            <a:off x="4072060" y="5745291"/>
            <a:ext cx="1336589" cy="461665"/>
          </a:xfrm>
          <a:prstGeom prst="rect">
            <a:avLst/>
          </a:prstGeom>
          <a:noFill/>
        </p:spPr>
        <p:txBody>
          <a:bodyPr wrap="square" rtlCol="0">
            <a:spAutoFit/>
          </a:bodyPr>
          <a:lstStyle/>
          <a:p>
            <a:r>
              <a:rPr lang="en-US" sz="2400" dirty="0">
                <a:solidFill>
                  <a:schemeClr val="bg1"/>
                </a:solidFill>
                <a:latin typeface="+mj-lt"/>
              </a:rPr>
              <a:t>Social:</a:t>
            </a:r>
          </a:p>
        </p:txBody>
      </p:sp>
      <p:sp>
        <p:nvSpPr>
          <p:cNvPr id="15" name="TextBox 14">
            <a:extLst>
              <a:ext uri="{FF2B5EF4-FFF2-40B4-BE49-F238E27FC236}">
                <a16:creationId xmlns:a16="http://schemas.microsoft.com/office/drawing/2014/main" id="{9DE19F1C-28DA-4D54-B6D2-4056BA75B6AC}"/>
              </a:ext>
            </a:extLst>
          </p:cNvPr>
          <p:cNvSpPr txBox="1"/>
          <p:nvPr userDrawn="1"/>
        </p:nvSpPr>
        <p:spPr>
          <a:xfrm>
            <a:off x="5408651" y="5779916"/>
            <a:ext cx="6021775" cy="461665"/>
          </a:xfrm>
          <a:prstGeom prst="rect">
            <a:avLst/>
          </a:prstGeom>
          <a:noFill/>
        </p:spPr>
        <p:txBody>
          <a:bodyPr wrap="square" rtlCol="0">
            <a:spAutoFit/>
          </a:bodyPr>
          <a:lstStyle/>
          <a:p>
            <a:r>
              <a:rPr lang="en-US" sz="2400" dirty="0">
                <a:solidFill>
                  <a:schemeClr val="bg1"/>
                </a:solidFill>
                <a:latin typeface="+mn-lt"/>
              </a:rPr>
              <a:t>@healthvermont</a:t>
            </a:r>
          </a:p>
        </p:txBody>
      </p:sp>
      <p:sp>
        <p:nvSpPr>
          <p:cNvPr id="9" name="TextBox 8">
            <a:extLst>
              <a:ext uri="{FF2B5EF4-FFF2-40B4-BE49-F238E27FC236}">
                <a16:creationId xmlns:a16="http://schemas.microsoft.com/office/drawing/2014/main" id="{C28A37A6-290F-4516-8E5F-15010C782EE8}"/>
              </a:ext>
            </a:extLst>
          </p:cNvPr>
          <p:cNvSpPr txBox="1"/>
          <p:nvPr userDrawn="1"/>
        </p:nvSpPr>
        <p:spPr>
          <a:xfrm>
            <a:off x="4072060" y="5319820"/>
            <a:ext cx="1336589" cy="461665"/>
          </a:xfrm>
          <a:prstGeom prst="rect">
            <a:avLst/>
          </a:prstGeom>
          <a:noFill/>
        </p:spPr>
        <p:txBody>
          <a:bodyPr wrap="square" rtlCol="0">
            <a:spAutoFit/>
          </a:bodyPr>
          <a:lstStyle/>
          <a:p>
            <a:r>
              <a:rPr lang="en-US" sz="2400" dirty="0">
                <a:solidFill>
                  <a:schemeClr val="bg1"/>
                </a:solidFill>
                <a:latin typeface="+mj-lt"/>
              </a:rPr>
              <a:t>Web:</a:t>
            </a:r>
          </a:p>
        </p:txBody>
      </p:sp>
      <p:sp>
        <p:nvSpPr>
          <p:cNvPr id="16" name="TextBox 15">
            <a:extLst>
              <a:ext uri="{FF2B5EF4-FFF2-40B4-BE49-F238E27FC236}">
                <a16:creationId xmlns:a16="http://schemas.microsoft.com/office/drawing/2014/main" id="{C5164602-4102-4B53-9748-D020C1A48C9F}"/>
              </a:ext>
            </a:extLst>
          </p:cNvPr>
          <p:cNvSpPr txBox="1"/>
          <p:nvPr userDrawn="1"/>
        </p:nvSpPr>
        <p:spPr>
          <a:xfrm>
            <a:off x="5408651" y="5376107"/>
            <a:ext cx="6021775" cy="461665"/>
          </a:xfrm>
          <a:prstGeom prst="rect">
            <a:avLst/>
          </a:prstGeom>
          <a:noFill/>
        </p:spPr>
        <p:txBody>
          <a:bodyPr wrap="square" rtlCol="0">
            <a:spAutoFit/>
          </a:bodyPr>
          <a:lstStyle/>
          <a:p>
            <a:r>
              <a:rPr lang="en-US" sz="2400" dirty="0">
                <a:solidFill>
                  <a:schemeClr val="bg1"/>
                </a:solidFill>
                <a:latin typeface="+mn-lt"/>
              </a:rPr>
              <a:t>www.healthvermont.gov</a:t>
            </a:r>
          </a:p>
        </p:txBody>
      </p:sp>
      <p:sp>
        <p:nvSpPr>
          <p:cNvPr id="21" name="Title 1">
            <a:extLst>
              <a:ext uri="{FF2B5EF4-FFF2-40B4-BE49-F238E27FC236}">
                <a16:creationId xmlns:a16="http://schemas.microsoft.com/office/drawing/2014/main" id="{3E7E678B-652B-4389-9AE2-42282FFAB7B3}"/>
              </a:ext>
            </a:extLst>
          </p:cNvPr>
          <p:cNvSpPr txBox="1">
            <a:spLocks/>
          </p:cNvSpPr>
          <p:nvPr userDrawn="1"/>
        </p:nvSpPr>
        <p:spPr>
          <a:xfrm>
            <a:off x="4072060" y="2158446"/>
            <a:ext cx="3394581" cy="132556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4000" dirty="0"/>
              <a:t>Thank you!</a:t>
            </a:r>
          </a:p>
        </p:txBody>
      </p:sp>
      <p:sp>
        <p:nvSpPr>
          <p:cNvPr id="22" name="Title 1">
            <a:extLst>
              <a:ext uri="{FF2B5EF4-FFF2-40B4-BE49-F238E27FC236}">
                <a16:creationId xmlns:a16="http://schemas.microsoft.com/office/drawing/2014/main" id="{2FE7A6EB-5248-4683-87A4-62A44C91BC0B}"/>
              </a:ext>
            </a:extLst>
          </p:cNvPr>
          <p:cNvSpPr txBox="1">
            <a:spLocks/>
          </p:cNvSpPr>
          <p:nvPr userDrawn="1"/>
        </p:nvSpPr>
        <p:spPr>
          <a:xfrm>
            <a:off x="4072061" y="3748588"/>
            <a:ext cx="8119939" cy="132556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200" dirty="0">
                <a:solidFill>
                  <a:schemeClr val="bg1"/>
                </a:solidFill>
              </a:rPr>
              <a:t>Let’s stay in touch.</a:t>
            </a:r>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09" y="743409"/>
            <a:ext cx="3173655" cy="638661"/>
          </a:xfrm>
          <a:prstGeom prst="rect">
            <a:avLst/>
          </a:prstGeom>
        </p:spPr>
      </p:pic>
    </p:spTree>
    <p:extLst>
      <p:ext uri="{BB962C8B-B14F-4D97-AF65-F5344CB8AC3E}">
        <p14:creationId xmlns:p14="http://schemas.microsoft.com/office/powerpoint/2010/main" val="975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dirty="0"/>
              <a:t>This is a slide layout for general purposes. Use it for some simple text or a large data visualization.</a:t>
            </a:r>
          </a:p>
          <a:p>
            <a:pPr lvl="0"/>
            <a:endParaRPr lang="en-US" dirty="0"/>
          </a:p>
          <a:p>
            <a:pPr lvl="0"/>
            <a:r>
              <a:rPr lang="en-US" dirty="0"/>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9698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831851" y="1709742"/>
            <a:ext cx="10515600" cy="2852737"/>
          </a:xfrm>
        </p:spPr>
        <p:txBody>
          <a:bodyPr anchor="b">
            <a:normAutofit/>
          </a:bodyPr>
          <a:lstStyle>
            <a:lvl1pPr>
              <a:defRPr sz="4000">
                <a:solidFill>
                  <a:schemeClr val="accent1"/>
                </a:solidFill>
              </a:defRPr>
            </a:lvl1pPr>
          </a:lstStyle>
          <a:p>
            <a:r>
              <a:rPr lang="en-US" dirty="0"/>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Use this slide to create a break between sections of your presentation. You can include subtext in this space if needed.</a:t>
            </a:r>
          </a:p>
        </p:txBody>
      </p:sp>
    </p:spTree>
    <p:extLst>
      <p:ext uri="{BB962C8B-B14F-4D97-AF65-F5344CB8AC3E}">
        <p14:creationId xmlns:p14="http://schemas.microsoft.com/office/powerpoint/2010/main" val="203741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838200" y="1825625"/>
            <a:ext cx="5181600" cy="4351338"/>
          </a:xfrm>
        </p:spPr>
        <p:txBody>
          <a:bodyPr>
            <a:normAutofit/>
          </a:bodyPr>
          <a:lstStyle>
            <a:lvl1pPr>
              <a:defRPr sz="2400"/>
            </a:lvl1pPr>
          </a:lstStyle>
          <a:p>
            <a:pPr lvl="0"/>
            <a:r>
              <a:rPr lang="en-US" dirty="0"/>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6172200" y="1825625"/>
            <a:ext cx="5181600" cy="4351338"/>
          </a:xfrm>
        </p:spPr>
        <p:txBody>
          <a:bodyPr>
            <a:normAutofit/>
          </a:bodyPr>
          <a:lstStyle>
            <a:lvl1pPr>
              <a:defRPr sz="2400"/>
            </a:lvl1pPr>
          </a:lstStyle>
          <a:p>
            <a:pPr lvl="0"/>
            <a:r>
              <a:rPr lang="en-US" dirty="0"/>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57386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92803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lstStyle>
            <a:lvl1pPr marL="0" indent="0" algn="r">
              <a:buNone/>
              <a:defRPr sz="3200">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5860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dirty="0"/>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endParaRPr lang="en-US" dirty="0"/>
          </a:p>
        </p:txBody>
      </p:sp>
    </p:spTree>
    <p:extLst>
      <p:ext uri="{BB962C8B-B14F-4D97-AF65-F5344CB8AC3E}">
        <p14:creationId xmlns:p14="http://schemas.microsoft.com/office/powerpoint/2010/main" val="7356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839788" y="987425"/>
            <a:ext cx="3932237" cy="1600200"/>
          </a:xfrm>
        </p:spPr>
        <p:txBody>
          <a:bodyPr anchor="b">
            <a:normAutofit/>
          </a:bodyPr>
          <a:lstStyle>
            <a:lvl1pPr>
              <a:defRPr sz="3200">
                <a:solidFill>
                  <a:schemeClr val="tx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5183188" y="987429"/>
            <a:ext cx="617220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839788" y="2587628"/>
            <a:ext cx="3932237"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737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dirty="0"/>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993559" y="2137719"/>
            <a:ext cx="9362303" cy="1154112"/>
          </a:xfrm>
        </p:spPr>
        <p:txBody>
          <a:bodyPr/>
          <a:lstStyle>
            <a:lvl1pPr>
              <a:defRPr sz="2400"/>
            </a:lvl1pPr>
          </a:lstStyle>
          <a:p>
            <a:pPr lvl="0"/>
            <a:r>
              <a:rPr lang="en-US" dirty="0"/>
              <a:t>Use these points to share 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991499" y="3420762"/>
            <a:ext cx="9362303" cy="1154112"/>
          </a:xfrm>
        </p:spPr>
        <p:txBody>
          <a:bodyPr/>
          <a:lstStyle>
            <a:lvl1pPr algn="l">
              <a:defRPr sz="2400"/>
            </a:lvl1pPr>
          </a:lstStyle>
          <a:p>
            <a:pPr lvl="0"/>
            <a:r>
              <a:rPr lang="en-US" dirty="0"/>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991499" y="4703806"/>
            <a:ext cx="9362303" cy="1154112"/>
          </a:xfrm>
        </p:spPr>
        <p:txBody>
          <a:bodyPr>
            <a:normAutofit/>
          </a:bodyPr>
          <a:lstStyle>
            <a:lvl1pPr>
              <a:defRPr sz="2400"/>
            </a:lvl1pPr>
          </a:lstStyle>
          <a:p>
            <a:pPr lvl="0"/>
            <a:r>
              <a:rPr lang="en-US" dirty="0"/>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879390" y="1872426"/>
            <a:ext cx="1376817" cy="784830"/>
          </a:xfrm>
          <a:prstGeom prst="rect">
            <a:avLst/>
          </a:prstGeom>
          <a:noFill/>
        </p:spPr>
        <p:txBody>
          <a:bodyPr wrap="square" rtlCol="0">
            <a:spAutoFit/>
          </a:bodyPr>
          <a:lstStyle/>
          <a:p>
            <a:r>
              <a:rPr lang="en-US" sz="4500" dirty="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838202" y="3155468"/>
            <a:ext cx="1376817" cy="784830"/>
          </a:xfrm>
          <a:prstGeom prst="rect">
            <a:avLst/>
          </a:prstGeom>
          <a:noFill/>
        </p:spPr>
        <p:txBody>
          <a:bodyPr wrap="square" rtlCol="0">
            <a:spAutoFit/>
          </a:bodyPr>
          <a:lstStyle/>
          <a:p>
            <a:r>
              <a:rPr lang="en-US" sz="4500" dirty="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838202" y="4438513"/>
            <a:ext cx="1376817" cy="784830"/>
          </a:xfrm>
          <a:prstGeom prst="rect">
            <a:avLst/>
          </a:prstGeom>
          <a:noFill/>
        </p:spPr>
        <p:txBody>
          <a:bodyPr wrap="square" rtlCol="0">
            <a:spAutoFit/>
          </a:bodyPr>
          <a:lstStyle/>
          <a:p>
            <a:r>
              <a:rPr lang="en-US" sz="4500" dirty="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9497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55158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8" r:id="rId6"/>
    <p:sldLayoutId id="2147483660" r:id="rId7"/>
    <p:sldLayoutId id="2147483656" r:id="rId8"/>
    <p:sldLayoutId id="2147483663" r:id="rId9"/>
    <p:sldLayoutId id="2147483662"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vermont.gov/documents/guidance-strong-healthy-start-health-guidanc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helpmegrowvt.org/form/referral-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BA5A50-5572-4F56-9D27-74EC98775339}"/>
              </a:ext>
            </a:extLst>
          </p:cNvPr>
          <p:cNvSpPr>
            <a:spLocks noGrp="1"/>
          </p:cNvSpPr>
          <p:nvPr>
            <p:ph type="ctrTitle"/>
          </p:nvPr>
        </p:nvSpPr>
        <p:spPr>
          <a:xfrm>
            <a:off x="5190977" y="933313"/>
            <a:ext cx="6217921" cy="2387600"/>
          </a:xfrm>
        </p:spPr>
        <p:txBody>
          <a:bodyPr>
            <a:normAutofit/>
          </a:bodyPr>
          <a:lstStyle/>
          <a:p>
            <a:r>
              <a:rPr lang="en-US" sz="4200" dirty="0"/>
              <a:t>COVID-19</a:t>
            </a:r>
            <a:br>
              <a:rPr lang="en-US" sz="4200" dirty="0"/>
            </a:br>
            <a:r>
              <a:rPr lang="en-US" sz="3600" dirty="0">
                <a:latin typeface="Franklin Gothic Book" panose="020B0503020102020204" pitchFamily="34" charset="0"/>
              </a:rPr>
              <a:t>Early Care and Education Providers</a:t>
            </a:r>
            <a:endParaRPr lang="en-US" sz="4800" dirty="0">
              <a:latin typeface="Franklin Gothic Book" panose="020B0503020102020204" pitchFamily="34" charset="0"/>
            </a:endParaRPr>
          </a:p>
        </p:txBody>
      </p:sp>
      <p:sp>
        <p:nvSpPr>
          <p:cNvPr id="7" name="Subtitle 6">
            <a:extLst>
              <a:ext uri="{FF2B5EF4-FFF2-40B4-BE49-F238E27FC236}">
                <a16:creationId xmlns:a16="http://schemas.microsoft.com/office/drawing/2014/main" id="{579DD334-554E-4A76-95DC-B7BE774C3C35}"/>
              </a:ext>
            </a:extLst>
          </p:cNvPr>
          <p:cNvSpPr>
            <a:spLocks noGrp="1"/>
          </p:cNvSpPr>
          <p:nvPr>
            <p:ph type="subTitle" idx="1"/>
          </p:nvPr>
        </p:nvSpPr>
        <p:spPr>
          <a:xfrm>
            <a:off x="5190977" y="3618074"/>
            <a:ext cx="6064163" cy="1194775"/>
          </a:xfrm>
        </p:spPr>
        <p:txBody>
          <a:bodyPr/>
          <a:lstStyle/>
          <a:p>
            <a:r>
              <a:rPr lang="en-US" dirty="0"/>
              <a:t>Breena Holmes, MD</a:t>
            </a:r>
          </a:p>
          <a:p>
            <a:r>
              <a:rPr lang="en-US" dirty="0"/>
              <a:t>Maternal and Child Health Director</a:t>
            </a:r>
          </a:p>
          <a:p>
            <a:endParaRPr lang="en-US" dirty="0"/>
          </a:p>
        </p:txBody>
      </p:sp>
      <p:sp>
        <p:nvSpPr>
          <p:cNvPr id="9" name="Text Placeholder 8">
            <a:extLst>
              <a:ext uri="{FF2B5EF4-FFF2-40B4-BE49-F238E27FC236}">
                <a16:creationId xmlns:a16="http://schemas.microsoft.com/office/drawing/2014/main" id="{B4AAA4E8-1C91-4D13-BB79-4BED21675962}"/>
              </a:ext>
            </a:extLst>
          </p:cNvPr>
          <p:cNvSpPr>
            <a:spLocks noGrp="1"/>
          </p:cNvSpPr>
          <p:nvPr>
            <p:ph type="body" sz="quarter" idx="14"/>
          </p:nvPr>
        </p:nvSpPr>
        <p:spPr>
          <a:xfrm>
            <a:off x="5190992" y="4983570"/>
            <a:ext cx="6064386" cy="359930"/>
          </a:xfrm>
        </p:spPr>
        <p:txBody>
          <a:bodyPr>
            <a:normAutofit lnSpcReduction="10000"/>
          </a:bodyPr>
          <a:lstStyle/>
          <a:p>
            <a:r>
              <a:rPr lang="en-US" sz="2000" dirty="0"/>
              <a:t>August 4</a:t>
            </a:r>
            <a:r>
              <a:rPr lang="en-US" sz="2000" baseline="30000" dirty="0"/>
              <a:t>th</a:t>
            </a:r>
            <a:r>
              <a:rPr lang="en-US" sz="2000" dirty="0"/>
              <a:t> and August 6</a:t>
            </a:r>
            <a:r>
              <a:rPr lang="en-US" sz="2000" baseline="30000" dirty="0"/>
              <a:t>th</a:t>
            </a:r>
            <a:r>
              <a:rPr lang="en-US" sz="2000" dirty="0"/>
              <a:t> 2020</a:t>
            </a:r>
          </a:p>
        </p:txBody>
      </p:sp>
      <p:pic>
        <p:nvPicPr>
          <p:cNvPr id="8" name="Content Placeholder 7">
            <a:extLst>
              <a:ext uri="{FF2B5EF4-FFF2-40B4-BE49-F238E27FC236}">
                <a16:creationId xmlns:a16="http://schemas.microsoft.com/office/drawing/2014/main" id="{F695DF23-4B84-44CC-91F3-CDACE75C1AD7}"/>
              </a:ext>
            </a:extLst>
          </p:cNvPr>
          <p:cNvPicPr>
            <a:picLocks noGrp="1" noChangeAspect="1"/>
          </p:cNvPicPr>
          <p:nvPr>
            <p:ph sz="quarter" idx="13"/>
          </p:nvPr>
        </p:nvPicPr>
        <p:blipFill>
          <a:blip r:embed="rId2">
            <a:alphaModFix amt="85000"/>
            <a:extLst>
              <a:ext uri="{28A0092B-C50C-407E-A947-70E740481C1C}">
                <a14:useLocalDpi xmlns:a14="http://schemas.microsoft.com/office/drawing/2010/main" val="0"/>
              </a:ext>
            </a:extLst>
          </a:blip>
          <a:stretch>
            <a:fillRect/>
          </a:stretch>
        </p:blipFill>
        <p:spPr>
          <a:xfrm rot="16200000">
            <a:off x="-1149401" y="1149399"/>
            <a:ext cx="6862092" cy="4563291"/>
          </a:xfrm>
        </p:spPr>
      </p:pic>
    </p:spTree>
    <p:extLst>
      <p:ext uri="{BB962C8B-B14F-4D97-AF65-F5344CB8AC3E}">
        <p14:creationId xmlns:p14="http://schemas.microsoft.com/office/powerpoint/2010/main" val="195615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Libre Franklin"/>
              <a:buNone/>
            </a:pPr>
            <a:r>
              <a:rPr lang="en-US" dirty="0"/>
              <a:t>Vermont Safe and Healthy Schools Guidance</a:t>
            </a:r>
            <a:endParaRPr dirty="0"/>
          </a:p>
        </p:txBody>
      </p:sp>
      <p:sp>
        <p:nvSpPr>
          <p:cNvPr id="103" name="Google Shape;10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1200"/>
              </a:spcAft>
              <a:buClr>
                <a:schemeClr val="dk1"/>
              </a:buClr>
              <a:buSzPts val="2400"/>
              <a:buFont typeface="Arial"/>
              <a:buChar char="•"/>
            </a:pPr>
            <a:r>
              <a:rPr lang="en-US" dirty="0"/>
              <a:t>Vermont Department of Health &amp; Vermont Agency of Education: guidance: </a:t>
            </a:r>
            <a:r>
              <a:rPr lang="en-US" u="sng" dirty="0">
                <a:solidFill>
                  <a:srgbClr val="236F87"/>
                </a:solidFill>
              </a:rPr>
              <a:t>education.vermont.gov/documents/guidance-strong-healthy-start-health-guidance </a:t>
            </a:r>
            <a:r>
              <a:rPr lang="en-US" u="sng" dirty="0"/>
              <a:t>-</a:t>
            </a:r>
            <a:r>
              <a:rPr lang="en-US" dirty="0"/>
              <a:t>  June 17, 2020</a:t>
            </a:r>
          </a:p>
          <a:p>
            <a:pPr marL="342900" lvl="0" indent="-342900">
              <a:spcAft>
                <a:spcPts val="1200"/>
              </a:spcAft>
              <a:buClr>
                <a:schemeClr val="dk1"/>
              </a:buClr>
              <a:buSzPts val="2400"/>
              <a:buFont typeface="Arial"/>
              <a:buChar char="•"/>
            </a:pPr>
            <a:r>
              <a:rPr lang="en-US" dirty="0"/>
              <a:t>Revision anticipated on or about </a:t>
            </a:r>
            <a:r>
              <a:rPr lang="en-US" dirty="0">
                <a:latin typeface="+mj-lt"/>
              </a:rPr>
              <a:t>August 7</a:t>
            </a:r>
            <a:r>
              <a:rPr lang="en-US" baseline="30000" dirty="0">
                <a:latin typeface="+mj-lt"/>
              </a:rPr>
              <a:t>th</a:t>
            </a:r>
            <a:r>
              <a:rPr lang="en-US" dirty="0">
                <a:latin typeface="+mj-lt"/>
              </a:rPr>
              <a:t> </a:t>
            </a:r>
          </a:p>
          <a:p>
            <a:pPr marL="342900" lvl="0" indent="-342900">
              <a:spcAft>
                <a:spcPts val="1200"/>
              </a:spcAft>
              <a:buClr>
                <a:schemeClr val="dk1"/>
              </a:buClr>
              <a:buSzPts val="2400"/>
              <a:buFont typeface="Arial"/>
              <a:buChar char="•"/>
            </a:pPr>
            <a:r>
              <a:rPr lang="en-US" dirty="0"/>
              <a:t>PowerPoint presentation (for </a:t>
            </a:r>
            <a:r>
              <a:rPr lang="en-US" dirty="0">
                <a:latin typeface="+mj-lt"/>
              </a:rPr>
              <a:t>anyone's</a:t>
            </a:r>
            <a:r>
              <a:rPr lang="en-US" b="1" i="1" dirty="0"/>
              <a:t> </a:t>
            </a:r>
            <a:r>
              <a:rPr lang="en-US" dirty="0"/>
              <a:t>use) </a:t>
            </a:r>
            <a:r>
              <a:rPr lang="en-US" u="sng" dirty="0">
                <a:solidFill>
                  <a:srgbClr val="236F87"/>
                </a:solidFill>
              </a:rPr>
              <a:t>healthvermont.gov/sites/default/files/documents/pdf/COVID19-Safe-Healthy-Schools-Guidance-Summer-Slides.pdf </a:t>
            </a:r>
            <a:endParaRPr dirty="0"/>
          </a:p>
          <a:p>
            <a:pPr marL="342900" lvl="0" indent="-190500" algn="l" rtl="0">
              <a:lnSpc>
                <a:spcPct val="90000"/>
              </a:lnSpc>
              <a:spcBef>
                <a:spcPts val="563"/>
              </a:spcBef>
              <a:spcAft>
                <a:spcPts val="0"/>
              </a:spcAft>
              <a:buClr>
                <a:schemeClr val="dk1"/>
              </a:buClr>
              <a:buSzPts val="2400"/>
              <a:buFont typeface="Arial"/>
              <a:buNone/>
            </a:pPr>
            <a:endParaRPr dirty="0">
              <a:solidFill>
                <a:srgbClr val="236F87"/>
              </a:solidFill>
            </a:endParaRPr>
          </a:p>
          <a:p>
            <a:pPr marL="0" lvl="0" indent="0" algn="l" rtl="0">
              <a:lnSpc>
                <a:spcPct val="90000"/>
              </a:lnSpc>
              <a:spcBef>
                <a:spcPts val="563"/>
              </a:spcBef>
              <a:spcAft>
                <a:spcPts val="0"/>
              </a:spcAft>
              <a:buClr>
                <a:schemeClr val="dk1"/>
              </a:buClr>
              <a:buSzPts val="2400"/>
              <a:buNone/>
            </a:pPr>
            <a:endParaRPr u="sng" dirty="0">
              <a:solidFill>
                <a:srgbClr val="236F87"/>
              </a:solidFill>
            </a:endParaRPr>
          </a:p>
          <a:p>
            <a:pPr marL="0" lvl="0" indent="0" algn="l" rtl="0">
              <a:lnSpc>
                <a:spcPct val="90000"/>
              </a:lnSpc>
              <a:spcBef>
                <a:spcPts val="563"/>
              </a:spcBef>
              <a:spcAft>
                <a:spcPts val="0"/>
              </a:spcAft>
              <a:buClr>
                <a:schemeClr val="dk1"/>
              </a:buClr>
              <a:buSzPts val="2400"/>
              <a:buNone/>
            </a:pPr>
            <a:endParaRPr dirty="0"/>
          </a:p>
        </p:txBody>
      </p:sp>
      <p:sp>
        <p:nvSpPr>
          <p:cNvPr id="104" name="Google Shape;104;p1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
        <p:nvSpPr>
          <p:cNvPr id="105" name="Google Shape;105;p15"/>
          <p:cNvSpPr txBox="1">
            <a:spLocks noGrp="1"/>
          </p:cNvSpPr>
          <p:nvPr>
            <p:ph type="ftr" idx="11"/>
          </p:nvPr>
        </p:nvSpPr>
        <p:spPr>
          <a:xfrm>
            <a:off x="838200" y="635635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Vermont Department of Health</a:t>
            </a:r>
            <a:endParaRPr dirty="0"/>
          </a:p>
        </p:txBody>
      </p:sp>
    </p:spTree>
    <p:extLst>
      <p:ext uri="{BB962C8B-B14F-4D97-AF65-F5344CB8AC3E}">
        <p14:creationId xmlns:p14="http://schemas.microsoft.com/office/powerpoint/2010/main" val="69677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Libre Franklin"/>
              <a:buNone/>
            </a:pPr>
            <a:r>
              <a:rPr lang="en-US" dirty="0"/>
              <a:t>Science, Pediatricians, Infectious Disease Specialists and Vermont</a:t>
            </a:r>
            <a:endParaRPr dirty="0"/>
          </a:p>
        </p:txBody>
      </p:sp>
      <p:sp>
        <p:nvSpPr>
          <p:cNvPr id="111" name="Google Shape;1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1200"/>
              </a:spcAft>
              <a:buClr>
                <a:schemeClr val="dk1"/>
              </a:buClr>
              <a:buSzPts val="2400"/>
              <a:buFont typeface="Arial"/>
              <a:buChar char="•"/>
            </a:pPr>
            <a:r>
              <a:rPr lang="en-US" dirty="0"/>
              <a:t>Children are less likely to become infected;  </a:t>
            </a:r>
            <a:endParaRPr dirty="0"/>
          </a:p>
          <a:p>
            <a:pPr marL="342900" lvl="0" indent="-342900" algn="l" rtl="0">
              <a:lnSpc>
                <a:spcPct val="90000"/>
              </a:lnSpc>
              <a:spcBef>
                <a:spcPts val="563"/>
              </a:spcBef>
              <a:spcAft>
                <a:spcPts val="1200"/>
              </a:spcAft>
              <a:buClr>
                <a:schemeClr val="dk1"/>
              </a:buClr>
              <a:buSzPts val="2400"/>
              <a:buFont typeface="Arial"/>
              <a:buChar char="•"/>
            </a:pPr>
            <a:r>
              <a:rPr lang="en-US" dirty="0"/>
              <a:t>Children are less likely to develop severe disease;  </a:t>
            </a:r>
            <a:endParaRPr dirty="0"/>
          </a:p>
          <a:p>
            <a:pPr marL="342900" lvl="0" indent="-342900" algn="l" rtl="0">
              <a:lnSpc>
                <a:spcPct val="90000"/>
              </a:lnSpc>
              <a:spcBef>
                <a:spcPts val="563"/>
              </a:spcBef>
              <a:spcAft>
                <a:spcPts val="1200"/>
              </a:spcAft>
              <a:buClr>
                <a:schemeClr val="dk1"/>
              </a:buClr>
              <a:buSzPts val="2400"/>
              <a:buFont typeface="Arial"/>
              <a:buChar char="•"/>
            </a:pPr>
            <a:r>
              <a:rPr lang="en-US" dirty="0"/>
              <a:t>Critically, children, particularly younger children, seem less likely to transmit the virus that causes COVID-19; and </a:t>
            </a:r>
            <a:endParaRPr dirty="0"/>
          </a:p>
          <a:p>
            <a:pPr marL="342900" lvl="0" indent="-342900" algn="l" rtl="0">
              <a:lnSpc>
                <a:spcPct val="90000"/>
              </a:lnSpc>
              <a:spcBef>
                <a:spcPts val="563"/>
              </a:spcBef>
              <a:spcAft>
                <a:spcPts val="1200"/>
              </a:spcAft>
              <a:buClr>
                <a:schemeClr val="dk1"/>
              </a:buClr>
              <a:buSzPts val="2400"/>
              <a:buFont typeface="Arial"/>
              <a:buChar char="•"/>
            </a:pPr>
            <a:r>
              <a:rPr lang="en-US" dirty="0"/>
              <a:t>Countries with low COVID-19 prevalence rates, similar to that seen in Vermont, have successfully opened schools without outbreaks of COVID-19. </a:t>
            </a:r>
            <a:endParaRPr dirty="0"/>
          </a:p>
        </p:txBody>
      </p:sp>
      <p:sp>
        <p:nvSpPr>
          <p:cNvPr id="112" name="Google Shape;112;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sp>
        <p:nvSpPr>
          <p:cNvPr id="113" name="Google Shape;113;p16"/>
          <p:cNvSpPr txBox="1">
            <a:spLocks noGrp="1"/>
          </p:cNvSpPr>
          <p:nvPr>
            <p:ph type="ftr" idx="11"/>
          </p:nvPr>
        </p:nvSpPr>
        <p:spPr>
          <a:xfrm>
            <a:off x="838200" y="635635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Vermont Department of Health</a:t>
            </a:r>
            <a:endParaRPr dirty="0"/>
          </a:p>
        </p:txBody>
      </p:sp>
    </p:spTree>
    <p:extLst>
      <p:ext uri="{BB962C8B-B14F-4D97-AF65-F5344CB8AC3E}">
        <p14:creationId xmlns:p14="http://schemas.microsoft.com/office/powerpoint/2010/main" val="72736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Libre Franklin"/>
              <a:buNone/>
            </a:pPr>
            <a:r>
              <a:rPr lang="en-US" dirty="0"/>
              <a:t>Safe and Healthy Schools Task Force</a:t>
            </a:r>
            <a:endParaRPr dirty="0"/>
          </a:p>
        </p:txBody>
      </p:sp>
      <p:sp>
        <p:nvSpPr>
          <p:cNvPr id="119" name="Google Shape;119;p17"/>
          <p:cNvSpPr txBox="1">
            <a:spLocks noGrp="1"/>
          </p:cNvSpPr>
          <p:nvPr>
            <p:ph type="body" idx="1"/>
          </p:nvPr>
        </p:nvSpPr>
        <p:spPr>
          <a:xfrm>
            <a:off x="838200" y="1825624"/>
            <a:ext cx="5365652" cy="4530729"/>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dk1"/>
              </a:buClr>
              <a:buSzPts val="2400"/>
              <a:buFont typeface="Arial"/>
              <a:buChar char="•"/>
            </a:pPr>
            <a:r>
              <a:rPr lang="en-US" dirty="0"/>
              <a:t>VT Superintendents Assoc</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VT Principals Association</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VT Independent Schools Assoc</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VT School Nurses Association</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VT—National Educational Assoc</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VT Council of Special Education Administrators</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VT Child Health Improvement Program (VCHIP)</a:t>
            </a:r>
            <a:endParaRPr dirty="0"/>
          </a:p>
        </p:txBody>
      </p:sp>
      <p:sp>
        <p:nvSpPr>
          <p:cNvPr id="120" name="Google Shape;120;p17"/>
          <p:cNvSpPr txBox="1">
            <a:spLocks noGrp="1"/>
          </p:cNvSpPr>
          <p:nvPr>
            <p:ph type="body" idx="2"/>
          </p:nvPr>
        </p:nvSpPr>
        <p:spPr>
          <a:xfrm>
            <a:off x="6203852" y="1825624"/>
            <a:ext cx="5301510" cy="4530729"/>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dk1"/>
              </a:buClr>
              <a:buSzPts val="2400"/>
              <a:buFont typeface="Arial"/>
              <a:buChar char="•"/>
            </a:pPr>
            <a:r>
              <a:rPr lang="en-US" dirty="0"/>
              <a:t>UVM Children’s Hospital/Infectious Disease</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General Pediatrician, South Royalton</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VT Assoc of School Psychologists</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DMV/Pupil Transportation Services</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Agency of Education</a:t>
            </a:r>
            <a:endParaRPr dirty="0"/>
          </a:p>
          <a:p>
            <a:pPr marL="342900" lvl="0" indent="-342900" algn="l" rtl="0">
              <a:lnSpc>
                <a:spcPct val="95000"/>
              </a:lnSpc>
              <a:spcBef>
                <a:spcPts val="1463"/>
              </a:spcBef>
              <a:spcAft>
                <a:spcPts val="0"/>
              </a:spcAft>
              <a:buClr>
                <a:schemeClr val="dk1"/>
              </a:buClr>
              <a:buSzPts val="2400"/>
              <a:buFont typeface="Arial"/>
              <a:buChar char="•"/>
            </a:pPr>
            <a:r>
              <a:rPr lang="en-US" dirty="0"/>
              <a:t>Vermont Department of Health</a:t>
            </a:r>
            <a:endParaRPr dirty="0"/>
          </a:p>
          <a:p>
            <a:pPr marL="0" lvl="0" indent="0" algn="l" rtl="0">
              <a:lnSpc>
                <a:spcPct val="95000"/>
              </a:lnSpc>
              <a:spcBef>
                <a:spcPts val="1463"/>
              </a:spcBef>
              <a:spcAft>
                <a:spcPts val="0"/>
              </a:spcAft>
              <a:buClr>
                <a:schemeClr val="dk1"/>
              </a:buClr>
              <a:buSzPts val="2400"/>
              <a:buNone/>
            </a:pPr>
            <a:endParaRPr dirty="0"/>
          </a:p>
        </p:txBody>
      </p:sp>
    </p:spTree>
    <p:extLst>
      <p:ext uri="{BB962C8B-B14F-4D97-AF65-F5344CB8AC3E}">
        <p14:creationId xmlns:p14="http://schemas.microsoft.com/office/powerpoint/2010/main" val="67413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Libre Franklin"/>
              <a:buNone/>
            </a:pPr>
            <a:r>
              <a:rPr lang="en-US" dirty="0"/>
              <a:t>Safe and Healthy School Guidance Review</a:t>
            </a:r>
            <a:endParaRPr dirty="0"/>
          </a:p>
        </p:txBody>
      </p:sp>
      <p:sp>
        <p:nvSpPr>
          <p:cNvPr id="126" name="Google Shape;126;p18"/>
          <p:cNvSpPr txBox="1">
            <a:spLocks noGrp="1"/>
          </p:cNvSpPr>
          <p:nvPr>
            <p:ph type="body" idx="1"/>
          </p:nvPr>
        </p:nvSpPr>
        <p:spPr>
          <a:xfrm>
            <a:off x="838200" y="1927273"/>
            <a:ext cx="10515600" cy="4249689"/>
          </a:xfrm>
          <a:prstGeom prst="rect">
            <a:avLst/>
          </a:prstGeom>
          <a:noFill/>
          <a:ln>
            <a:noFill/>
          </a:ln>
        </p:spPr>
        <p:txBody>
          <a:bodyPr spcFirstLastPara="1" wrap="square" lIns="91425" tIns="45700" rIns="91425" bIns="45700" anchor="t" anchorCtr="0">
            <a:noAutofit/>
          </a:bodyPr>
          <a:lstStyle/>
          <a:p>
            <a:pPr marL="342900" lvl="0" indent="-342900" algn="l" rtl="0">
              <a:lnSpc>
                <a:spcPct val="125000"/>
              </a:lnSpc>
              <a:spcBef>
                <a:spcPts val="0"/>
              </a:spcBef>
              <a:spcAft>
                <a:spcPts val="0"/>
              </a:spcAft>
              <a:buClr>
                <a:schemeClr val="dk1"/>
              </a:buClr>
              <a:buSzPts val="2400"/>
              <a:buFont typeface="Arial"/>
              <a:buChar char="•"/>
            </a:pPr>
            <a:r>
              <a:rPr lang="en-US" dirty="0"/>
              <a:t>Parent Representative through School Nurses connections</a:t>
            </a:r>
            <a:endParaRPr dirty="0"/>
          </a:p>
          <a:p>
            <a:pPr marL="342900" lvl="0" indent="-342900" algn="l" rtl="0">
              <a:lnSpc>
                <a:spcPct val="125000"/>
              </a:lnSpc>
              <a:spcBef>
                <a:spcPts val="563"/>
              </a:spcBef>
              <a:spcAft>
                <a:spcPts val="0"/>
              </a:spcAft>
              <a:buClr>
                <a:schemeClr val="dk1"/>
              </a:buClr>
              <a:buSzPts val="2400"/>
              <a:buFont typeface="Arial"/>
              <a:buChar char="•"/>
            </a:pPr>
            <a:r>
              <a:rPr lang="en-US" dirty="0"/>
              <a:t>Vermont Afterschool 9-26 Coalition youth</a:t>
            </a:r>
            <a:endParaRPr dirty="0"/>
          </a:p>
          <a:p>
            <a:pPr marL="342900" lvl="0" indent="-342900" algn="l" rtl="0">
              <a:lnSpc>
                <a:spcPct val="125000"/>
              </a:lnSpc>
              <a:spcBef>
                <a:spcPts val="563"/>
              </a:spcBef>
              <a:spcAft>
                <a:spcPts val="0"/>
              </a:spcAft>
              <a:buClr>
                <a:schemeClr val="dk1"/>
              </a:buClr>
              <a:buSzPts val="2400"/>
              <a:buFont typeface="Arial"/>
              <a:buChar char="•"/>
            </a:pPr>
            <a:r>
              <a:rPr lang="en-US" dirty="0"/>
              <a:t>VT RAYS adolescent advisory group</a:t>
            </a:r>
            <a:endParaRPr dirty="0"/>
          </a:p>
          <a:p>
            <a:pPr marL="342900" lvl="0" indent="-342900" algn="l" rtl="0">
              <a:lnSpc>
                <a:spcPct val="125000"/>
              </a:lnSpc>
              <a:spcBef>
                <a:spcPts val="563"/>
              </a:spcBef>
              <a:spcAft>
                <a:spcPts val="0"/>
              </a:spcAft>
              <a:buClr>
                <a:schemeClr val="dk1"/>
              </a:buClr>
              <a:buSzPts val="2400"/>
              <a:buFont typeface="Arial"/>
              <a:buChar char="•"/>
            </a:pPr>
            <a:r>
              <a:rPr lang="en-US" dirty="0"/>
              <a:t>Teachers through Vermont NEA</a:t>
            </a:r>
            <a:endParaRPr dirty="0"/>
          </a:p>
          <a:p>
            <a:pPr marL="342900" lvl="0" indent="-342900" algn="l" rtl="0">
              <a:lnSpc>
                <a:spcPct val="125000"/>
              </a:lnSpc>
              <a:spcBef>
                <a:spcPts val="563"/>
              </a:spcBef>
              <a:spcAft>
                <a:spcPts val="0"/>
              </a:spcAft>
              <a:buClr>
                <a:schemeClr val="dk1"/>
              </a:buClr>
              <a:buSzPts val="2400"/>
              <a:buFont typeface="Arial"/>
              <a:buChar char="•"/>
            </a:pPr>
            <a:r>
              <a:rPr lang="en-US" dirty="0"/>
              <a:t>Pediatrician colleagues with geographic diversity</a:t>
            </a:r>
            <a:endParaRPr dirty="0"/>
          </a:p>
        </p:txBody>
      </p:sp>
      <p:sp>
        <p:nvSpPr>
          <p:cNvPr id="127" name="Google Shape;127;p1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sp>
        <p:nvSpPr>
          <p:cNvPr id="128" name="Google Shape;128;p18"/>
          <p:cNvSpPr txBox="1">
            <a:spLocks noGrp="1"/>
          </p:cNvSpPr>
          <p:nvPr>
            <p:ph type="ftr" idx="11"/>
          </p:nvPr>
        </p:nvSpPr>
        <p:spPr>
          <a:xfrm>
            <a:off x="838200" y="635635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Vermont Department of Health</a:t>
            </a:r>
            <a:endParaRPr dirty="0"/>
          </a:p>
        </p:txBody>
      </p:sp>
    </p:spTree>
    <p:extLst>
      <p:ext uri="{BB962C8B-B14F-4D97-AF65-F5344CB8AC3E}">
        <p14:creationId xmlns:p14="http://schemas.microsoft.com/office/powerpoint/2010/main" val="279482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Libre Franklin"/>
              <a:buNone/>
            </a:pPr>
            <a:r>
              <a:rPr lang="en-US" dirty="0"/>
              <a:t>Objectives for School Health in the COVID Era</a:t>
            </a:r>
            <a:endParaRPr dirty="0"/>
          </a:p>
        </p:txBody>
      </p:sp>
      <p:sp>
        <p:nvSpPr>
          <p:cNvPr id="134" name="Google Shape;13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dirty="0"/>
              <a:t>Decrease risk of individuals infected with COVID-19 from entering the school</a:t>
            </a:r>
            <a:endParaRPr dirty="0"/>
          </a:p>
          <a:p>
            <a:pPr marL="342900" lvl="0" indent="-342900" algn="l" rtl="0">
              <a:lnSpc>
                <a:spcPct val="100000"/>
              </a:lnSpc>
              <a:spcBef>
                <a:spcPts val="1463"/>
              </a:spcBef>
              <a:spcAft>
                <a:spcPts val="0"/>
              </a:spcAft>
              <a:buClr>
                <a:schemeClr val="dk1"/>
              </a:buClr>
              <a:buSzPts val="2400"/>
              <a:buFont typeface="Arial"/>
              <a:buChar char="•"/>
            </a:pPr>
            <a:r>
              <a:rPr lang="en-US" dirty="0"/>
              <a:t>Decrease transmission of COVID-19 among staff and students </a:t>
            </a:r>
            <a:endParaRPr dirty="0"/>
          </a:p>
          <a:p>
            <a:pPr marL="342900" lvl="0" indent="-342900" algn="l" rtl="0">
              <a:lnSpc>
                <a:spcPct val="100000"/>
              </a:lnSpc>
              <a:spcBef>
                <a:spcPts val="1463"/>
              </a:spcBef>
              <a:spcAft>
                <a:spcPts val="0"/>
              </a:spcAft>
              <a:buClr>
                <a:schemeClr val="dk1"/>
              </a:buClr>
              <a:buSzPts val="2400"/>
              <a:buFont typeface="Arial"/>
              <a:buChar char="•"/>
            </a:pPr>
            <a:r>
              <a:rPr lang="en-US" dirty="0"/>
              <a:t>Quickly identify individuals with COVID-19 and put containment procedures in place </a:t>
            </a:r>
            <a:endParaRPr dirty="0"/>
          </a:p>
          <a:p>
            <a:pPr marL="342900" lvl="0" indent="-342900" algn="l" rtl="0">
              <a:lnSpc>
                <a:spcPct val="100000"/>
              </a:lnSpc>
              <a:spcBef>
                <a:spcPts val="1463"/>
              </a:spcBef>
              <a:spcAft>
                <a:spcPts val="0"/>
              </a:spcAft>
              <a:buClr>
                <a:schemeClr val="dk1"/>
              </a:buClr>
              <a:buSzPts val="2400"/>
              <a:buFont typeface="Arial"/>
              <a:buChar char="•"/>
            </a:pPr>
            <a:r>
              <a:rPr lang="en-US" dirty="0"/>
              <a:t>Ensure that the special needs of students with physical, emotional and behavioral concerns are thoroughly addressed in a fair and equitable manner</a:t>
            </a:r>
            <a:endParaRPr dirty="0"/>
          </a:p>
          <a:p>
            <a:pPr marL="342900" lvl="0" indent="-342900" algn="l" rtl="0">
              <a:lnSpc>
                <a:spcPct val="100000"/>
              </a:lnSpc>
              <a:spcBef>
                <a:spcPts val="1463"/>
              </a:spcBef>
              <a:spcAft>
                <a:spcPts val="0"/>
              </a:spcAft>
              <a:buClr>
                <a:schemeClr val="dk1"/>
              </a:buClr>
              <a:buSzPts val="2400"/>
              <a:buFont typeface="Arial"/>
              <a:buChar char="•"/>
            </a:pPr>
            <a:r>
              <a:rPr lang="en-US" dirty="0"/>
              <a:t>Communicate regularly with staff, students, families and the community</a:t>
            </a:r>
            <a:endParaRPr dirty="0"/>
          </a:p>
          <a:p>
            <a:pPr marL="342900" lvl="0" indent="-342900" algn="l" rtl="0">
              <a:lnSpc>
                <a:spcPct val="100000"/>
              </a:lnSpc>
              <a:spcBef>
                <a:spcPts val="1463"/>
              </a:spcBef>
              <a:spcAft>
                <a:spcPts val="0"/>
              </a:spcAft>
              <a:buClr>
                <a:schemeClr val="dk1"/>
              </a:buClr>
              <a:buSzPts val="2400"/>
              <a:buFont typeface="Arial"/>
              <a:buChar char="•"/>
            </a:pPr>
            <a:r>
              <a:rPr lang="en-US" dirty="0"/>
              <a:t>Ensure that COVID-19 health guidance safeguards an equitable educational experience for all students</a:t>
            </a:r>
            <a:endParaRPr dirty="0"/>
          </a:p>
        </p:txBody>
      </p:sp>
      <p:sp>
        <p:nvSpPr>
          <p:cNvPr id="135" name="Google Shape;135;p1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sp>
        <p:nvSpPr>
          <p:cNvPr id="136" name="Google Shape;136;p19"/>
          <p:cNvSpPr txBox="1">
            <a:spLocks noGrp="1"/>
          </p:cNvSpPr>
          <p:nvPr>
            <p:ph type="ftr" idx="11"/>
          </p:nvPr>
        </p:nvSpPr>
        <p:spPr>
          <a:xfrm>
            <a:off x="838200" y="635635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Vermont Department of Health</a:t>
            </a:r>
            <a:endParaRPr dirty="0"/>
          </a:p>
        </p:txBody>
      </p:sp>
    </p:spTree>
    <p:extLst>
      <p:ext uri="{BB962C8B-B14F-4D97-AF65-F5344CB8AC3E}">
        <p14:creationId xmlns:p14="http://schemas.microsoft.com/office/powerpoint/2010/main" val="2639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4FA163-A18F-4996-84DE-5072AD5D89E0}"/>
              </a:ext>
            </a:extLst>
          </p:cNvPr>
          <p:cNvSpPr>
            <a:spLocks noGrp="1"/>
          </p:cNvSpPr>
          <p:nvPr>
            <p:ph type="title"/>
          </p:nvPr>
        </p:nvSpPr>
        <p:spPr>
          <a:xfrm>
            <a:off x="838200" y="365129"/>
            <a:ext cx="10515600" cy="1325563"/>
          </a:xfrm>
        </p:spPr>
        <p:txBody>
          <a:bodyPr/>
          <a:lstStyle/>
          <a:p>
            <a:r>
              <a:rPr lang="en-US" dirty="0"/>
              <a:t>Mission Critical to Re-Open Childcare and Schools</a:t>
            </a:r>
          </a:p>
        </p:txBody>
      </p:sp>
      <p:sp>
        <p:nvSpPr>
          <p:cNvPr id="7" name="Content Placeholder 2">
            <a:extLst>
              <a:ext uri="{FF2B5EF4-FFF2-40B4-BE49-F238E27FC236}">
                <a16:creationId xmlns:a16="http://schemas.microsoft.com/office/drawing/2014/main" id="{D8A14CB9-9B96-4959-9E1C-97C84A0EFB73}"/>
              </a:ext>
            </a:extLst>
          </p:cNvPr>
          <p:cNvSpPr>
            <a:spLocks noGrp="1"/>
          </p:cNvSpPr>
          <p:nvPr>
            <p:ph idx="1"/>
          </p:nvPr>
        </p:nvSpPr>
        <p:spPr>
          <a:xfrm>
            <a:off x="838200" y="1825625"/>
            <a:ext cx="10515600" cy="4351338"/>
          </a:xfrm>
        </p:spPr>
        <p:txBody>
          <a:bodyPr>
            <a:normAutofit/>
          </a:bodyPr>
          <a:lstStyle/>
          <a:p>
            <a:pPr marL="342900" indent="-342900">
              <a:lnSpc>
                <a:spcPct val="100000"/>
              </a:lnSpc>
              <a:spcAft>
                <a:spcPts val="1200"/>
              </a:spcAft>
              <a:buFont typeface="Arial" panose="020B0604020202020204" pitchFamily="34" charset="0"/>
              <a:buChar char="•"/>
            </a:pPr>
            <a:r>
              <a:rPr lang="en-US" dirty="0"/>
              <a:t>Learning</a:t>
            </a:r>
          </a:p>
          <a:p>
            <a:pPr marL="342900" indent="-342900">
              <a:lnSpc>
                <a:spcPct val="100000"/>
              </a:lnSpc>
              <a:spcAft>
                <a:spcPts val="1200"/>
              </a:spcAft>
              <a:buFont typeface="Arial" panose="020B0604020202020204" pitchFamily="34" charset="0"/>
              <a:buChar char="•"/>
            </a:pPr>
            <a:r>
              <a:rPr lang="en-US" dirty="0"/>
              <a:t>Social emotional well-being</a:t>
            </a:r>
          </a:p>
          <a:p>
            <a:pPr marL="342900" indent="-342900">
              <a:lnSpc>
                <a:spcPct val="100000"/>
              </a:lnSpc>
              <a:spcAft>
                <a:spcPts val="1200"/>
              </a:spcAft>
              <a:buFont typeface="Arial" panose="020B0604020202020204" pitchFamily="34" charset="0"/>
              <a:buChar char="•"/>
            </a:pPr>
            <a:r>
              <a:rPr lang="en-US" dirty="0"/>
              <a:t>Connection</a:t>
            </a:r>
          </a:p>
          <a:p>
            <a:pPr marL="342900" indent="-342900">
              <a:lnSpc>
                <a:spcPct val="100000"/>
              </a:lnSpc>
              <a:spcAft>
                <a:spcPts val="1200"/>
              </a:spcAft>
              <a:buFont typeface="Arial" panose="020B0604020202020204" pitchFamily="34" charset="0"/>
              <a:buChar char="•"/>
            </a:pPr>
            <a:r>
              <a:rPr lang="en-US" dirty="0"/>
              <a:t>Access to healthy food</a:t>
            </a:r>
          </a:p>
          <a:p>
            <a:pPr marL="342900" indent="-342900">
              <a:lnSpc>
                <a:spcPct val="100000"/>
              </a:lnSpc>
              <a:spcAft>
                <a:spcPts val="1200"/>
              </a:spcAft>
              <a:buFont typeface="Arial" panose="020B0604020202020204" pitchFamily="34" charset="0"/>
              <a:buChar char="•"/>
            </a:pPr>
            <a:r>
              <a:rPr lang="en-US" dirty="0"/>
              <a:t>Supports for children and youth </a:t>
            </a:r>
            <a:br>
              <a:rPr lang="en-US" dirty="0"/>
            </a:br>
            <a:r>
              <a:rPr lang="en-US" dirty="0"/>
              <a:t>in difficult home situations</a:t>
            </a:r>
          </a:p>
          <a:p>
            <a:pPr marL="342900" indent="-342900">
              <a:lnSpc>
                <a:spcPct val="100000"/>
              </a:lnSpc>
              <a:spcAft>
                <a:spcPts val="1200"/>
              </a:spcAft>
              <a:buFont typeface="Arial" panose="020B0604020202020204" pitchFamily="34" charset="0"/>
              <a:buChar char="•"/>
            </a:pPr>
            <a:r>
              <a:rPr lang="en-US" dirty="0"/>
              <a:t>Physical Activity</a:t>
            </a:r>
          </a:p>
          <a:p>
            <a:pPr>
              <a:lnSpc>
                <a:spcPct val="100000"/>
              </a:lnSpc>
              <a:spcAft>
                <a:spcPts val="1200"/>
              </a:spcAft>
            </a:pPr>
            <a:endParaRPr lang="en-US" dirty="0"/>
          </a:p>
          <a:p>
            <a:pPr>
              <a:lnSpc>
                <a:spcPct val="100000"/>
              </a:lnSpc>
              <a:spcAft>
                <a:spcPts val="1200"/>
              </a:spcAft>
            </a:pPr>
            <a:endParaRPr lang="en-US" dirty="0"/>
          </a:p>
        </p:txBody>
      </p:sp>
      <p:sp>
        <p:nvSpPr>
          <p:cNvPr id="8" name="Slide Number Placeholder 3">
            <a:extLst>
              <a:ext uri="{FF2B5EF4-FFF2-40B4-BE49-F238E27FC236}">
                <a16:creationId xmlns:a16="http://schemas.microsoft.com/office/drawing/2014/main" id="{595DA1DC-23D1-4462-81C0-C1C2E91727DA}"/>
              </a:ext>
            </a:extLst>
          </p:cNvPr>
          <p:cNvSpPr>
            <a:spLocks noGrp="1"/>
          </p:cNvSpPr>
          <p:nvPr>
            <p:ph type="sldNum" sz="quarter" idx="4"/>
          </p:nvPr>
        </p:nvSpPr>
        <p:spPr>
          <a:xfrm>
            <a:off x="8610600" y="6356354"/>
            <a:ext cx="2743200" cy="365125"/>
          </a:xfrm>
        </p:spPr>
        <p:txBody>
          <a:bodyPr/>
          <a:lstStyle/>
          <a:p>
            <a:fld id="{820DBD16-8F52-45AC-8998-73485FE4613D}" type="slidenum">
              <a:rPr lang="en-US" smtClean="0"/>
              <a:pPr/>
              <a:t>15</a:t>
            </a:fld>
            <a:endParaRPr lang="en-US" dirty="0"/>
          </a:p>
        </p:txBody>
      </p:sp>
      <p:sp>
        <p:nvSpPr>
          <p:cNvPr id="9" name="Footer Placeholder 4">
            <a:extLst>
              <a:ext uri="{FF2B5EF4-FFF2-40B4-BE49-F238E27FC236}">
                <a16:creationId xmlns:a16="http://schemas.microsoft.com/office/drawing/2014/main" id="{B2DF27EA-AC82-4D3B-9AE6-117674E5E51D}"/>
              </a:ext>
            </a:extLst>
          </p:cNvPr>
          <p:cNvSpPr>
            <a:spLocks noGrp="1"/>
          </p:cNvSpPr>
          <p:nvPr>
            <p:ph type="ftr" sz="quarter" idx="3"/>
          </p:nvPr>
        </p:nvSpPr>
        <p:spPr>
          <a:xfrm>
            <a:off x="838200" y="6356354"/>
            <a:ext cx="4114800" cy="365125"/>
          </a:xfrm>
        </p:spPr>
        <p:txBody>
          <a:bodyPr/>
          <a:lstStyle/>
          <a:p>
            <a:r>
              <a:rPr lang="en-US"/>
              <a:t>Vermont Department of Health</a:t>
            </a:r>
            <a:endParaRPr lang="en-US" dirty="0"/>
          </a:p>
        </p:txBody>
      </p:sp>
      <p:pic>
        <p:nvPicPr>
          <p:cNvPr id="11" name="Picture 10" descr="High school teacher calling on student in classroom">
            <a:extLst>
              <a:ext uri="{FF2B5EF4-FFF2-40B4-BE49-F238E27FC236}">
                <a16:creationId xmlns:a16="http://schemas.microsoft.com/office/drawing/2014/main" id="{56AD9963-97F5-4E0B-AD48-932160117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577" y="2346142"/>
            <a:ext cx="4520046" cy="3012629"/>
          </a:xfrm>
          <a:prstGeom prst="roundRect">
            <a:avLst/>
          </a:prstGeom>
        </p:spPr>
      </p:pic>
    </p:spTree>
    <p:extLst>
      <p:ext uri="{BB962C8B-B14F-4D97-AF65-F5344CB8AC3E}">
        <p14:creationId xmlns:p14="http://schemas.microsoft.com/office/powerpoint/2010/main" val="218764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60444-A50A-4D8A-A035-635EE47AC2C7}"/>
              </a:ext>
            </a:extLst>
          </p:cNvPr>
          <p:cNvSpPr>
            <a:spLocks noGrp="1"/>
          </p:cNvSpPr>
          <p:nvPr>
            <p:ph type="title"/>
          </p:nvPr>
        </p:nvSpPr>
        <p:spPr>
          <a:xfrm>
            <a:off x="603938" y="640081"/>
            <a:ext cx="2608655" cy="5257799"/>
          </a:xfrm>
        </p:spPr>
        <p:txBody>
          <a:bodyPr vert="horz" lIns="91440" tIns="45720" rIns="91440" bIns="45720" rtlCol="0" anchor="ctr">
            <a:normAutofit/>
          </a:bodyPr>
          <a:lstStyle/>
          <a:p>
            <a:pPr defTabSz="914400"/>
            <a:r>
              <a:rPr lang="en-US" sz="3600" dirty="0">
                <a:solidFill>
                  <a:schemeClr val="accent1">
                    <a:lumMod val="75000"/>
                  </a:schemeClr>
                </a:solidFill>
              </a:rPr>
              <a:t>Safety &amp; Health Guidance for Reopening of Schools, </a:t>
            </a:r>
            <a:br>
              <a:rPr lang="en-US" sz="3600" dirty="0">
                <a:solidFill>
                  <a:schemeClr val="accent1">
                    <a:lumMod val="75000"/>
                  </a:schemeClr>
                </a:solidFill>
              </a:rPr>
            </a:br>
            <a:r>
              <a:rPr lang="en-US" sz="3600" dirty="0">
                <a:solidFill>
                  <a:schemeClr val="accent1">
                    <a:lumMod val="75000"/>
                  </a:schemeClr>
                </a:solidFill>
              </a:rPr>
              <a:t>Fall 2020</a:t>
            </a:r>
          </a:p>
        </p:txBody>
      </p:sp>
      <p:sp>
        <p:nvSpPr>
          <p:cNvPr id="1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0464AE8-8D4E-42A8-BCA3-AD47962F3414}"/>
              </a:ext>
            </a:extLst>
          </p:cNvPr>
          <p:cNvPicPr>
            <a:picLocks noChangeAspect="1"/>
          </p:cNvPicPr>
          <p:nvPr/>
        </p:nvPicPr>
        <p:blipFill rotWithShape="1">
          <a:blip r:embed="rId2"/>
          <a:srcRect l="829" r="3082"/>
          <a:stretch/>
        </p:blipFill>
        <p:spPr>
          <a:xfrm>
            <a:off x="4062964" y="942538"/>
            <a:ext cx="7163222" cy="4808332"/>
          </a:xfrm>
          <a:prstGeom prst="rect">
            <a:avLst/>
          </a:prstGeom>
          <a:effectLst/>
        </p:spPr>
      </p:pic>
      <p:sp>
        <p:nvSpPr>
          <p:cNvPr id="17" name="Rectangle 16">
            <a:extLst>
              <a:ext uri="{FF2B5EF4-FFF2-40B4-BE49-F238E27FC236}">
                <a16:creationId xmlns:a16="http://schemas.microsoft.com/office/drawing/2014/main" id="{E2653C66-4D18-437E-89A0-C0EBF3B6DE35}"/>
              </a:ext>
            </a:extLst>
          </p:cNvPr>
          <p:cNvSpPr/>
          <p:nvPr/>
        </p:nvSpPr>
        <p:spPr>
          <a:xfrm>
            <a:off x="4037430" y="6328128"/>
            <a:ext cx="7273164" cy="369332"/>
          </a:xfrm>
          <a:prstGeom prst="rect">
            <a:avLst/>
          </a:prstGeom>
          <a:solidFill>
            <a:schemeClr val="bg1"/>
          </a:solidFill>
        </p:spPr>
        <p:txBody>
          <a:bodyPr wrap="square">
            <a:spAutoFit/>
          </a:bodyPr>
          <a:lstStyle/>
          <a:p>
            <a:r>
              <a:rPr lang="en-US" dirty="0">
                <a:solidFill>
                  <a:schemeClr val="accent1">
                    <a:lumMod val="75000"/>
                  </a:schemeClr>
                </a:solidFill>
                <a:latin typeface="Franklin Gothic Medium Cond" panose="020B0606030402020204" pitchFamily="34" charset="0"/>
                <a:hlinkClick r:id="rId3">
                  <a:extLst>
                    <a:ext uri="{A12FA001-AC4F-418D-AE19-62706E023703}">
                      <ahyp:hlinkClr xmlns:ahyp="http://schemas.microsoft.com/office/drawing/2018/hyperlinkcolor" val="tx"/>
                    </a:ext>
                  </a:extLst>
                </a:hlinkClick>
              </a:rPr>
              <a:t>education.vermont.gov/documents/guidance-strong-healthy-start-health-guidance</a:t>
            </a:r>
            <a:endParaRPr lang="en-US" dirty="0">
              <a:solidFill>
                <a:schemeClr val="accent1">
                  <a:lumMod val="75000"/>
                </a:schemeClr>
              </a:solidFill>
              <a:latin typeface="Franklin Gothic Medium Cond" panose="020B0606030402020204" pitchFamily="34" charset="0"/>
            </a:endParaRPr>
          </a:p>
        </p:txBody>
      </p:sp>
    </p:spTree>
    <p:extLst>
      <p:ext uri="{BB962C8B-B14F-4D97-AF65-F5344CB8AC3E}">
        <p14:creationId xmlns:p14="http://schemas.microsoft.com/office/powerpoint/2010/main" val="357879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A037C87-EF11-492A-A79F-AA1F3C26830F}"/>
              </a:ext>
            </a:extLst>
          </p:cNvPr>
          <p:cNvSpPr>
            <a:spLocks noGrp="1"/>
          </p:cNvSpPr>
          <p:nvPr>
            <p:ph type="title"/>
          </p:nvPr>
        </p:nvSpPr>
        <p:spPr>
          <a:xfrm>
            <a:off x="838200" y="365129"/>
            <a:ext cx="10515600" cy="1325563"/>
          </a:xfrm>
        </p:spPr>
        <p:txBody>
          <a:bodyPr/>
          <a:lstStyle/>
          <a:p>
            <a:r>
              <a:rPr lang="en-US" dirty="0"/>
              <a:t>Cloth Facial Coverings: REQUIRED for staff, students and all others</a:t>
            </a:r>
            <a:endParaRPr lang="en-US" dirty="0">
              <a:solidFill>
                <a:schemeClr val="accent5"/>
              </a:solidFill>
              <a:effectLst>
                <a:outerShdw blurRad="38100" dist="38100" dir="2700000" algn="tl">
                  <a:srgbClr val="000000">
                    <a:alpha val="43137"/>
                  </a:srgbClr>
                </a:outerShdw>
              </a:effectLst>
            </a:endParaRPr>
          </a:p>
        </p:txBody>
      </p:sp>
      <p:sp>
        <p:nvSpPr>
          <p:cNvPr id="12" name="Content Placeholder 2">
            <a:extLst>
              <a:ext uri="{FF2B5EF4-FFF2-40B4-BE49-F238E27FC236}">
                <a16:creationId xmlns:a16="http://schemas.microsoft.com/office/drawing/2014/main" id="{ECF9B157-34EC-4ED9-87F6-D52476F4391E}"/>
              </a:ext>
            </a:extLst>
          </p:cNvPr>
          <p:cNvSpPr>
            <a:spLocks noGrp="1"/>
          </p:cNvSpPr>
          <p:nvPr>
            <p:ph idx="1"/>
          </p:nvPr>
        </p:nvSpPr>
        <p:spPr>
          <a:xfrm>
            <a:off x="3097160" y="1825625"/>
            <a:ext cx="8256639" cy="4667246"/>
          </a:xfrm>
        </p:spPr>
        <p:txBody>
          <a:bodyPr>
            <a:normAutofit fontScale="92500" lnSpcReduction="10000"/>
          </a:bodyPr>
          <a:lstStyle/>
          <a:p>
            <a:pPr marL="342900" lvl="1" indent="-342900">
              <a:lnSpc>
                <a:spcPct val="110000"/>
              </a:lnSpc>
              <a:spcBef>
                <a:spcPts val="600"/>
              </a:spcBef>
              <a:spcAft>
                <a:spcPts val="600"/>
              </a:spcAft>
            </a:pPr>
            <a:r>
              <a:rPr lang="en-US" dirty="0">
                <a:latin typeface="Franklin Gothic Book" panose="020B0503020102020204" pitchFamily="34" charset="0"/>
              </a:rPr>
              <a:t>Facial coverings are developmentally appropriate when children can properly put on, take off, and not touch or suck on the covering. PreK students require special consideration regarding age and child development.</a:t>
            </a:r>
          </a:p>
          <a:p>
            <a:pPr marL="342900" lvl="1" indent="-342900">
              <a:lnSpc>
                <a:spcPct val="110000"/>
              </a:lnSpc>
              <a:spcBef>
                <a:spcPts val="600"/>
              </a:spcBef>
              <a:spcAft>
                <a:spcPts val="600"/>
              </a:spcAft>
            </a:pPr>
            <a:r>
              <a:rPr lang="en-US" dirty="0">
                <a:latin typeface="Franklin Gothic Book" panose="020B0503020102020204" pitchFamily="34" charset="0"/>
              </a:rPr>
              <a:t>No cloth facial coverings while sleeping, eating or swimming.</a:t>
            </a:r>
          </a:p>
          <a:p>
            <a:pPr marL="342900" lvl="1" indent="-342900">
              <a:lnSpc>
                <a:spcPct val="110000"/>
              </a:lnSpc>
              <a:spcBef>
                <a:spcPts val="600"/>
              </a:spcBef>
              <a:spcAft>
                <a:spcPts val="600"/>
              </a:spcAft>
            </a:pPr>
            <a:r>
              <a:rPr lang="en-US" dirty="0">
                <a:latin typeface="Franklin Gothic Book" panose="020B0503020102020204" pitchFamily="34" charset="0"/>
              </a:rPr>
              <a:t>Help children to understand the importance of wearing cloth facial coverings to prevent the spread of germs.</a:t>
            </a:r>
          </a:p>
          <a:p>
            <a:pPr marL="342900" lvl="1" indent="-342900">
              <a:lnSpc>
                <a:spcPct val="110000"/>
              </a:lnSpc>
              <a:spcBef>
                <a:spcPts val="600"/>
              </a:spcBef>
              <a:spcAft>
                <a:spcPts val="600"/>
              </a:spcAft>
            </a:pPr>
            <a:r>
              <a:rPr lang="en-US" dirty="0">
                <a:latin typeface="Franklin Gothic Book" panose="020B0503020102020204" pitchFamily="34" charset="0"/>
              </a:rPr>
              <a:t>Facial coverings may be removed during outdoor activities where students and staff can maintain physical distancing and have ready access to put them back as needed when activity stops.</a:t>
            </a:r>
          </a:p>
          <a:p>
            <a:pPr marL="342900" lvl="1" indent="-342900">
              <a:lnSpc>
                <a:spcPct val="110000"/>
              </a:lnSpc>
              <a:spcBef>
                <a:spcPts val="600"/>
              </a:spcBef>
              <a:spcAft>
                <a:spcPts val="600"/>
              </a:spcAft>
            </a:pPr>
            <a:r>
              <a:rPr lang="en-US" dirty="0"/>
              <a:t>Students who have a medical or behavioral reason for not wearing a facial covering should not be required to wear one. These decisions should be made in partnership with the health care provider and school nurse. </a:t>
            </a:r>
          </a:p>
        </p:txBody>
      </p:sp>
      <p:sp>
        <p:nvSpPr>
          <p:cNvPr id="13" name="Slide Number Placeholder 3">
            <a:extLst>
              <a:ext uri="{FF2B5EF4-FFF2-40B4-BE49-F238E27FC236}">
                <a16:creationId xmlns:a16="http://schemas.microsoft.com/office/drawing/2014/main" id="{162A83F3-2947-4C0A-A22E-D2ABB1B906F3}"/>
              </a:ext>
            </a:extLst>
          </p:cNvPr>
          <p:cNvSpPr>
            <a:spLocks noGrp="1"/>
          </p:cNvSpPr>
          <p:nvPr>
            <p:ph type="sldNum" sz="quarter" idx="4"/>
          </p:nvPr>
        </p:nvSpPr>
        <p:spPr>
          <a:xfrm>
            <a:off x="8610600" y="6356354"/>
            <a:ext cx="2743200" cy="365125"/>
          </a:xfrm>
        </p:spPr>
        <p:txBody>
          <a:bodyPr/>
          <a:lstStyle/>
          <a:p>
            <a:fld id="{820DBD16-8F52-45AC-8998-73485FE4613D}" type="slidenum">
              <a:rPr lang="en-US" smtClean="0"/>
              <a:pPr/>
              <a:t>17</a:t>
            </a:fld>
            <a:endParaRPr lang="en-US" dirty="0"/>
          </a:p>
        </p:txBody>
      </p:sp>
      <p:sp>
        <p:nvSpPr>
          <p:cNvPr id="14" name="Footer Placeholder 4">
            <a:extLst>
              <a:ext uri="{FF2B5EF4-FFF2-40B4-BE49-F238E27FC236}">
                <a16:creationId xmlns:a16="http://schemas.microsoft.com/office/drawing/2014/main" id="{ED61E1C4-B630-49A8-A218-DF9638F51605}"/>
              </a:ext>
            </a:extLst>
          </p:cNvPr>
          <p:cNvSpPr>
            <a:spLocks noGrp="1"/>
          </p:cNvSpPr>
          <p:nvPr>
            <p:ph type="ftr" sz="quarter" idx="3"/>
          </p:nvPr>
        </p:nvSpPr>
        <p:spPr>
          <a:xfrm>
            <a:off x="838200" y="6310308"/>
            <a:ext cx="4114800" cy="365125"/>
          </a:xfrm>
        </p:spPr>
        <p:txBody>
          <a:bodyPr/>
          <a:lstStyle/>
          <a:p>
            <a:r>
              <a:rPr lang="en-US" dirty="0"/>
              <a:t>Vermont Department of Health</a:t>
            </a:r>
          </a:p>
        </p:txBody>
      </p:sp>
      <p:pic>
        <p:nvPicPr>
          <p:cNvPr id="3" name="Picture 2" descr="A picture containing drawing&#10;&#10;Description automatically generated">
            <a:extLst>
              <a:ext uri="{FF2B5EF4-FFF2-40B4-BE49-F238E27FC236}">
                <a16:creationId xmlns:a16="http://schemas.microsoft.com/office/drawing/2014/main" id="{989777C2-8054-45DA-9FB3-9AD904BBDA00}"/>
              </a:ext>
            </a:extLst>
          </p:cNvPr>
          <p:cNvPicPr>
            <a:picLocks noChangeAspect="1"/>
          </p:cNvPicPr>
          <p:nvPr/>
        </p:nvPicPr>
        <p:blipFill rotWithShape="1">
          <a:blip r:embed="rId2">
            <a:extLst>
              <a:ext uri="{28A0092B-C50C-407E-A947-70E740481C1C}">
                <a14:useLocalDpi xmlns:a14="http://schemas.microsoft.com/office/drawing/2010/main" val="0"/>
              </a:ext>
            </a:extLst>
          </a:blip>
          <a:srcRect r="70625"/>
          <a:stretch/>
        </p:blipFill>
        <p:spPr>
          <a:xfrm>
            <a:off x="838200" y="1825625"/>
            <a:ext cx="2081981" cy="223036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8671149-94A8-41AA-986F-9ED76C9D59C3}"/>
              </a:ext>
            </a:extLst>
          </p:cNvPr>
          <p:cNvPicPr>
            <a:picLocks noChangeAspect="1"/>
          </p:cNvPicPr>
          <p:nvPr/>
        </p:nvPicPr>
        <p:blipFill rotWithShape="1">
          <a:blip r:embed="rId2">
            <a:extLst>
              <a:ext uri="{28A0092B-C50C-407E-A947-70E740481C1C}">
                <a14:useLocalDpi xmlns:a14="http://schemas.microsoft.com/office/drawing/2010/main" val="0"/>
              </a:ext>
            </a:extLst>
          </a:blip>
          <a:srcRect l="70370" r="255"/>
          <a:stretch/>
        </p:blipFill>
        <p:spPr>
          <a:xfrm>
            <a:off x="838200" y="4079947"/>
            <a:ext cx="2081981" cy="2230361"/>
          </a:xfrm>
          <a:prstGeom prst="rect">
            <a:avLst/>
          </a:prstGeom>
        </p:spPr>
      </p:pic>
    </p:spTree>
    <p:extLst>
      <p:ext uri="{BB962C8B-B14F-4D97-AF65-F5344CB8AC3E}">
        <p14:creationId xmlns:p14="http://schemas.microsoft.com/office/powerpoint/2010/main" val="31226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9F69-4D81-4723-A946-F7EB706FA671}"/>
              </a:ext>
            </a:extLst>
          </p:cNvPr>
          <p:cNvSpPr>
            <a:spLocks noGrp="1"/>
          </p:cNvSpPr>
          <p:nvPr>
            <p:ph type="title"/>
          </p:nvPr>
        </p:nvSpPr>
        <p:spPr/>
        <p:txBody>
          <a:bodyPr/>
          <a:lstStyle/>
          <a:p>
            <a:r>
              <a:rPr lang="en-US" dirty="0"/>
              <a:t>Group Size, Integrity of Group/Cohort/Pod, Physical Distancing and Modified Layouts </a:t>
            </a:r>
          </a:p>
        </p:txBody>
      </p:sp>
      <p:sp>
        <p:nvSpPr>
          <p:cNvPr id="6" name="Content Placeholder 5">
            <a:extLst>
              <a:ext uri="{FF2B5EF4-FFF2-40B4-BE49-F238E27FC236}">
                <a16:creationId xmlns:a16="http://schemas.microsoft.com/office/drawing/2014/main" id="{0AA2F49D-1E80-44CD-AC2A-FDB34848016A}"/>
              </a:ext>
            </a:extLst>
          </p:cNvPr>
          <p:cNvSpPr>
            <a:spLocks noGrp="1"/>
          </p:cNvSpPr>
          <p:nvPr>
            <p:ph sz="half" idx="1"/>
          </p:nvPr>
        </p:nvSpPr>
        <p:spPr>
          <a:xfrm>
            <a:off x="838200" y="1825625"/>
            <a:ext cx="3916680" cy="4351338"/>
          </a:xfrm>
        </p:spPr>
        <p:txBody>
          <a:bodyPr>
            <a:normAutofit fontScale="85000" lnSpcReduction="10000"/>
          </a:bodyPr>
          <a:lstStyle/>
          <a:p>
            <a:pPr>
              <a:spcAft>
                <a:spcPts val="600"/>
              </a:spcAft>
            </a:pPr>
            <a:r>
              <a:rPr lang="en-US" dirty="0">
                <a:solidFill>
                  <a:schemeClr val="accent1"/>
                </a:solidFill>
                <a:latin typeface="+mj-lt"/>
              </a:rPr>
              <a:t>Step II</a:t>
            </a:r>
          </a:p>
          <a:p>
            <a:pPr marL="461963" lvl="1" indent="-234950">
              <a:lnSpc>
                <a:spcPct val="110000"/>
              </a:lnSpc>
              <a:spcAft>
                <a:spcPts val="600"/>
              </a:spcAft>
            </a:pPr>
            <a:r>
              <a:rPr lang="en-US" dirty="0"/>
              <a:t>Keep classes together to include same group of students &amp; teachers each day </a:t>
            </a:r>
            <a:r>
              <a:rPr lang="en-US" sz="1900" dirty="0">
                <a:solidFill>
                  <a:schemeClr val="accent1"/>
                </a:solidFill>
              </a:rPr>
              <a:t>(middle and high school may need to be addressed differently)</a:t>
            </a:r>
          </a:p>
          <a:p>
            <a:pPr marL="461963" lvl="1" indent="-234950">
              <a:lnSpc>
                <a:spcPct val="110000"/>
              </a:lnSpc>
              <a:spcAft>
                <a:spcPts val="600"/>
              </a:spcAft>
            </a:pPr>
            <a:r>
              <a:rPr lang="en-US" dirty="0"/>
              <a:t>Restrict mixing of groups</a:t>
            </a:r>
          </a:p>
          <a:p>
            <a:pPr marL="461963" lvl="1" indent="-234950">
              <a:lnSpc>
                <a:spcPct val="110000"/>
              </a:lnSpc>
              <a:spcAft>
                <a:spcPts val="600"/>
              </a:spcAft>
            </a:pPr>
            <a:r>
              <a:rPr lang="en-US" dirty="0"/>
              <a:t>Space seating to 6 feet apart</a:t>
            </a:r>
          </a:p>
          <a:p>
            <a:pPr marL="461963" lvl="1" indent="-234950">
              <a:lnSpc>
                <a:spcPct val="110000"/>
              </a:lnSpc>
              <a:spcAft>
                <a:spcPts val="600"/>
              </a:spcAft>
            </a:pPr>
            <a:r>
              <a:rPr lang="en-US" dirty="0"/>
              <a:t>Turn desks to face same direction </a:t>
            </a:r>
          </a:p>
          <a:p>
            <a:pPr marL="461963" lvl="1" indent="-234950">
              <a:lnSpc>
                <a:spcPct val="110000"/>
              </a:lnSpc>
              <a:spcAft>
                <a:spcPts val="600"/>
              </a:spcAft>
            </a:pPr>
            <a:r>
              <a:rPr lang="en-US" dirty="0"/>
              <a:t>Require students to stay in an assigned section of the school yard </a:t>
            </a:r>
          </a:p>
          <a:p>
            <a:pPr marL="461963" lvl="1" indent="-234950">
              <a:lnSpc>
                <a:spcPct val="110000"/>
              </a:lnSpc>
              <a:spcAft>
                <a:spcPts val="600"/>
              </a:spcAft>
            </a:pPr>
            <a:r>
              <a:rPr lang="en-US" dirty="0"/>
              <a:t>Hold virtual meetings with students, families and staff</a:t>
            </a:r>
          </a:p>
        </p:txBody>
      </p:sp>
      <p:sp>
        <p:nvSpPr>
          <p:cNvPr id="7" name="Content Placeholder 6">
            <a:extLst>
              <a:ext uri="{FF2B5EF4-FFF2-40B4-BE49-F238E27FC236}">
                <a16:creationId xmlns:a16="http://schemas.microsoft.com/office/drawing/2014/main" id="{A5B1D015-66DB-44F6-AAE3-099254E0AD9B}"/>
              </a:ext>
            </a:extLst>
          </p:cNvPr>
          <p:cNvSpPr>
            <a:spLocks noGrp="1"/>
          </p:cNvSpPr>
          <p:nvPr>
            <p:ph sz="half" idx="2"/>
          </p:nvPr>
        </p:nvSpPr>
        <p:spPr>
          <a:xfrm>
            <a:off x="5068388" y="1825625"/>
            <a:ext cx="6285411" cy="4351338"/>
          </a:xfrm>
        </p:spPr>
        <p:txBody>
          <a:bodyPr>
            <a:normAutofit fontScale="85000" lnSpcReduction="10000"/>
          </a:bodyPr>
          <a:lstStyle/>
          <a:p>
            <a:pPr>
              <a:lnSpc>
                <a:spcPct val="100000"/>
              </a:lnSpc>
              <a:spcAft>
                <a:spcPts val="600"/>
              </a:spcAft>
            </a:pPr>
            <a:r>
              <a:rPr lang="en-US" dirty="0">
                <a:solidFill>
                  <a:schemeClr val="accent1"/>
                </a:solidFill>
                <a:latin typeface="+mj-lt"/>
              </a:rPr>
              <a:t>Step III</a:t>
            </a:r>
          </a:p>
          <a:p>
            <a:pPr marL="461963" lvl="1" indent="-234950">
              <a:lnSpc>
                <a:spcPct val="100000"/>
              </a:lnSpc>
              <a:spcAft>
                <a:spcPts val="600"/>
              </a:spcAft>
            </a:pPr>
            <a:r>
              <a:rPr lang="en-US" dirty="0"/>
              <a:t>Consider keeping classes together to include the same group of students each day</a:t>
            </a:r>
          </a:p>
          <a:p>
            <a:pPr marL="461963" lvl="1" indent="-234950">
              <a:lnSpc>
                <a:spcPct val="100000"/>
              </a:lnSpc>
              <a:spcAft>
                <a:spcPts val="600"/>
              </a:spcAft>
            </a:pPr>
            <a:r>
              <a:rPr lang="en-US" dirty="0"/>
              <a:t>Continue to space out seating and bedding to 6 feet apart, to the extent possible</a:t>
            </a:r>
          </a:p>
          <a:p>
            <a:pPr>
              <a:lnSpc>
                <a:spcPct val="100000"/>
              </a:lnSpc>
              <a:spcBef>
                <a:spcPts val="1200"/>
              </a:spcBef>
              <a:spcAft>
                <a:spcPts val="600"/>
              </a:spcAft>
            </a:pPr>
            <a:r>
              <a:rPr lang="en-US" dirty="0">
                <a:solidFill>
                  <a:schemeClr val="accent1"/>
                </a:solidFill>
                <a:latin typeface="+mj-lt"/>
              </a:rPr>
              <a:t>Additional Tips</a:t>
            </a:r>
          </a:p>
          <a:p>
            <a:pPr marL="461963" lvl="1" indent="-234950">
              <a:lnSpc>
                <a:spcPct val="100000"/>
              </a:lnSpc>
              <a:spcAft>
                <a:spcPts val="600"/>
              </a:spcAft>
            </a:pPr>
            <a:r>
              <a:rPr lang="en-US" dirty="0"/>
              <a:t>Move classes outdoors</a:t>
            </a:r>
          </a:p>
          <a:p>
            <a:pPr marL="461963" lvl="1" indent="-234950">
              <a:lnSpc>
                <a:spcPct val="100000"/>
              </a:lnSpc>
              <a:spcAft>
                <a:spcPts val="600"/>
              </a:spcAft>
            </a:pPr>
            <a:r>
              <a:rPr lang="en-US" dirty="0"/>
              <a:t>Minimize traveling to different buildings</a:t>
            </a:r>
          </a:p>
          <a:p>
            <a:pPr marL="461963" lvl="1" indent="-234950">
              <a:lnSpc>
                <a:spcPct val="100000"/>
              </a:lnSpc>
              <a:spcAft>
                <a:spcPts val="600"/>
              </a:spcAft>
            </a:pPr>
            <a:r>
              <a:rPr lang="en-US" dirty="0"/>
              <a:t>Broadcast in-class instruction to multiple rooms </a:t>
            </a:r>
          </a:p>
          <a:p>
            <a:pPr marL="461963" lvl="1" indent="-234950">
              <a:lnSpc>
                <a:spcPct val="100000"/>
              </a:lnSpc>
              <a:spcAft>
                <a:spcPts val="600"/>
              </a:spcAft>
            </a:pPr>
            <a:r>
              <a:rPr lang="en-US" dirty="0"/>
              <a:t>Implement homeroom stay where teachers rotate</a:t>
            </a:r>
          </a:p>
          <a:p>
            <a:pPr marL="461963" lvl="1" indent="-234950">
              <a:lnSpc>
                <a:spcPct val="100000"/>
              </a:lnSpc>
              <a:spcAft>
                <a:spcPts val="600"/>
              </a:spcAft>
            </a:pPr>
            <a:r>
              <a:rPr lang="en-US" dirty="0"/>
              <a:t>Discourage use of attendance awards/incentives </a:t>
            </a:r>
          </a:p>
          <a:p>
            <a:pPr marL="461963" lvl="1" indent="-234950">
              <a:lnSpc>
                <a:spcPct val="100000"/>
              </a:lnSpc>
              <a:spcAft>
                <a:spcPts val="600"/>
              </a:spcAft>
            </a:pPr>
            <a:r>
              <a:rPr lang="en-US" dirty="0"/>
              <a:t>Rearrange furniture to avoid clustering in common areas</a:t>
            </a:r>
          </a:p>
        </p:txBody>
      </p:sp>
      <p:sp>
        <p:nvSpPr>
          <p:cNvPr id="4" name="Slide Number Placeholder 3">
            <a:extLst>
              <a:ext uri="{FF2B5EF4-FFF2-40B4-BE49-F238E27FC236}">
                <a16:creationId xmlns:a16="http://schemas.microsoft.com/office/drawing/2014/main" id="{BB0A4BAC-7B09-49C7-9E3E-99CD08B64FDE}"/>
              </a:ext>
            </a:extLst>
          </p:cNvPr>
          <p:cNvSpPr>
            <a:spLocks noGrp="1"/>
          </p:cNvSpPr>
          <p:nvPr>
            <p:ph type="sldNum" sz="quarter" idx="4"/>
          </p:nvPr>
        </p:nvSpPr>
        <p:spPr/>
        <p:txBody>
          <a:bodyPr/>
          <a:lstStyle/>
          <a:p>
            <a:fld id="{820DBD16-8F52-45AC-8998-73485FE4613D}" type="slidenum">
              <a:rPr lang="en-US" smtClean="0"/>
              <a:pPr/>
              <a:t>18</a:t>
            </a:fld>
            <a:endParaRPr lang="en-US" dirty="0"/>
          </a:p>
        </p:txBody>
      </p:sp>
      <p:sp>
        <p:nvSpPr>
          <p:cNvPr id="5" name="Footer Placeholder 4">
            <a:extLst>
              <a:ext uri="{FF2B5EF4-FFF2-40B4-BE49-F238E27FC236}">
                <a16:creationId xmlns:a16="http://schemas.microsoft.com/office/drawing/2014/main" id="{016E6002-C27F-4B6A-BB66-372B5EEA1B2A}"/>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202893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BE5FBF-D240-4713-8EA8-90210EC723F3}"/>
              </a:ext>
            </a:extLst>
          </p:cNvPr>
          <p:cNvSpPr>
            <a:spLocks noGrp="1"/>
          </p:cNvSpPr>
          <p:nvPr>
            <p:ph type="title"/>
          </p:nvPr>
        </p:nvSpPr>
        <p:spPr>
          <a:xfrm>
            <a:off x="838200" y="365129"/>
            <a:ext cx="10515600" cy="1325563"/>
          </a:xfrm>
        </p:spPr>
        <p:txBody>
          <a:bodyPr/>
          <a:lstStyle/>
          <a:p>
            <a:r>
              <a:rPr lang="en-US" dirty="0"/>
              <a:t>Help Me Grow Creates a Reliable Grid of Resources</a:t>
            </a:r>
          </a:p>
        </p:txBody>
      </p:sp>
      <p:sp>
        <p:nvSpPr>
          <p:cNvPr id="7" name="Content Placeholder 2">
            <a:extLst>
              <a:ext uri="{FF2B5EF4-FFF2-40B4-BE49-F238E27FC236}">
                <a16:creationId xmlns:a16="http://schemas.microsoft.com/office/drawing/2014/main" id="{0F7DCE37-5EDB-4822-92B2-E5AB67DEC69A}"/>
              </a:ext>
            </a:extLst>
          </p:cNvPr>
          <p:cNvSpPr>
            <a:spLocks noGrp="1"/>
          </p:cNvSpPr>
          <p:nvPr>
            <p:ph idx="1"/>
          </p:nvPr>
        </p:nvSpPr>
        <p:spPr>
          <a:xfrm>
            <a:off x="838200" y="1898469"/>
            <a:ext cx="6703423" cy="4278494"/>
          </a:xfrm>
        </p:spPr>
        <p:txBody>
          <a:bodyPr/>
          <a:lstStyle/>
          <a:p>
            <a:pPr marL="342900" indent="-342900">
              <a:buFont typeface="Arial" panose="020B0604020202020204" pitchFamily="34" charset="0"/>
              <a:buChar char="•"/>
            </a:pPr>
            <a:r>
              <a:rPr lang="en-US" dirty="0"/>
              <a:t>Help Me Grow offers a resource hub that helps connect children and their families to local resources and services </a:t>
            </a:r>
          </a:p>
          <a:p>
            <a:pPr marL="342900" indent="-342900">
              <a:spcBef>
                <a:spcPts val="1800"/>
              </a:spcBef>
              <a:buFont typeface="Arial" panose="020B0604020202020204" pitchFamily="34" charset="0"/>
              <a:buChar char="•"/>
            </a:pPr>
            <a:r>
              <a:rPr lang="en-US" dirty="0"/>
              <a:t>Providers wanting to refer a family directly to resources themselves can call HMG staff to </a:t>
            </a:r>
            <a:br>
              <a:rPr lang="en-US" dirty="0"/>
            </a:br>
            <a:r>
              <a:rPr lang="en-US" dirty="0"/>
              <a:t>get the latest information on food resources, mental health services and support groups, </a:t>
            </a:r>
            <a:br>
              <a:rPr lang="en-US" dirty="0"/>
            </a:br>
            <a:r>
              <a:rPr lang="en-US" dirty="0"/>
              <a:t>and more </a:t>
            </a:r>
          </a:p>
          <a:p>
            <a:pPr marL="342900" indent="-342900">
              <a:buFont typeface="Arial" panose="020B0604020202020204" pitchFamily="34" charset="0"/>
              <a:buChar char="•"/>
            </a:pPr>
            <a:endParaRPr lang="en-US" sz="2800" dirty="0"/>
          </a:p>
          <a:p>
            <a:pPr lvl="0" defTabSz="914400">
              <a:lnSpc>
                <a:spcPct val="100000"/>
              </a:lnSpc>
              <a:spcBef>
                <a:spcPts val="0"/>
              </a:spcBef>
            </a:pPr>
            <a:r>
              <a:rPr lang="en-US" sz="2600" dirty="0">
                <a:solidFill>
                  <a:prstClr val="black"/>
                </a:solidFill>
              </a:rPr>
              <a:t>Dial</a:t>
            </a:r>
            <a:r>
              <a:rPr lang="en-US" sz="2600" b="1" dirty="0">
                <a:solidFill>
                  <a:prstClr val="black"/>
                </a:solidFill>
              </a:rPr>
              <a:t> </a:t>
            </a:r>
            <a:r>
              <a:rPr lang="en-US" sz="2600" dirty="0">
                <a:solidFill>
                  <a:prstClr val="black"/>
                </a:solidFill>
                <a:latin typeface="Franklin Gothic Demi Cond"/>
              </a:rPr>
              <a:t>2-1-1 </a:t>
            </a:r>
            <a:r>
              <a:rPr lang="en-US" sz="2600" i="1" dirty="0">
                <a:solidFill>
                  <a:prstClr val="black"/>
                </a:solidFill>
                <a:latin typeface="Franklin Gothic Demi Cond"/>
              </a:rPr>
              <a:t>ext. 6</a:t>
            </a:r>
            <a:r>
              <a:rPr lang="en-US" sz="2600" b="1" i="1" dirty="0">
                <a:solidFill>
                  <a:prstClr val="black"/>
                </a:solidFill>
              </a:rPr>
              <a:t>,</a:t>
            </a:r>
            <a:r>
              <a:rPr lang="en-US" sz="2600" i="1" dirty="0">
                <a:solidFill>
                  <a:prstClr val="black"/>
                </a:solidFill>
              </a:rPr>
              <a:t> t</a:t>
            </a:r>
            <a:r>
              <a:rPr lang="en-US" sz="2600" dirty="0">
                <a:solidFill>
                  <a:prstClr val="black"/>
                </a:solidFill>
              </a:rPr>
              <a:t>ext </a:t>
            </a:r>
            <a:r>
              <a:rPr lang="en-US" sz="2600" dirty="0">
                <a:solidFill>
                  <a:prstClr val="black"/>
                </a:solidFill>
                <a:latin typeface="Franklin Gothic Demi Cond"/>
              </a:rPr>
              <a:t>HMGVT</a:t>
            </a:r>
            <a:r>
              <a:rPr lang="en-US" sz="2600" b="1" dirty="0">
                <a:solidFill>
                  <a:prstClr val="black"/>
                </a:solidFill>
              </a:rPr>
              <a:t> </a:t>
            </a:r>
            <a:r>
              <a:rPr lang="en-US" sz="2600" dirty="0">
                <a:solidFill>
                  <a:prstClr val="black"/>
                </a:solidFill>
              </a:rPr>
              <a:t>to</a:t>
            </a:r>
            <a:r>
              <a:rPr lang="en-US" sz="2600" b="1" dirty="0">
                <a:solidFill>
                  <a:prstClr val="black"/>
                </a:solidFill>
              </a:rPr>
              <a:t> </a:t>
            </a:r>
            <a:r>
              <a:rPr lang="en-US" sz="2600" dirty="0">
                <a:solidFill>
                  <a:prstClr val="black"/>
                </a:solidFill>
                <a:latin typeface="Franklin Gothic Demi Cond"/>
              </a:rPr>
              <a:t>898211</a:t>
            </a:r>
            <a:r>
              <a:rPr lang="en-US" sz="2600" b="1" dirty="0">
                <a:solidFill>
                  <a:prstClr val="black"/>
                </a:solidFill>
              </a:rPr>
              <a:t>, </a:t>
            </a:r>
            <a:r>
              <a:rPr lang="en-US" sz="2600" dirty="0">
                <a:solidFill>
                  <a:prstClr val="black"/>
                </a:solidFill>
              </a:rPr>
              <a:t>or refer at </a:t>
            </a:r>
            <a:r>
              <a:rPr lang="en-US" sz="2600" dirty="0">
                <a:solidFill>
                  <a:srgbClr val="3095B4"/>
                </a:solidFill>
                <a:latin typeface="Franklin Gothic Demi Cond"/>
                <a:hlinkClick r:id="rId2">
                  <a:extLst>
                    <a:ext uri="{A12FA001-AC4F-418D-AE19-62706E023703}">
                      <ahyp:hlinkClr xmlns:ahyp="http://schemas.microsoft.com/office/drawing/2018/hyperlinkcolor" val="tx"/>
                    </a:ext>
                  </a:extLst>
                </a:hlinkClick>
              </a:rPr>
              <a:t>helpmegrowvt.org/form/referral-form</a:t>
            </a:r>
            <a:endParaRPr lang="en-US" sz="2800" dirty="0"/>
          </a:p>
        </p:txBody>
      </p:sp>
      <p:sp>
        <p:nvSpPr>
          <p:cNvPr id="8" name="Slide Number Placeholder 3">
            <a:extLst>
              <a:ext uri="{FF2B5EF4-FFF2-40B4-BE49-F238E27FC236}">
                <a16:creationId xmlns:a16="http://schemas.microsoft.com/office/drawing/2014/main" id="{6EA1A46C-C66C-4A87-AC88-D7275359B14C}"/>
              </a:ext>
            </a:extLst>
          </p:cNvPr>
          <p:cNvSpPr>
            <a:spLocks noGrp="1"/>
          </p:cNvSpPr>
          <p:nvPr>
            <p:ph type="sldNum" sz="quarter" idx="4"/>
          </p:nvPr>
        </p:nvSpPr>
        <p:spPr>
          <a:xfrm>
            <a:off x="8610600" y="6356354"/>
            <a:ext cx="2743200" cy="365125"/>
          </a:xfrm>
        </p:spPr>
        <p:txBody>
          <a:bodyPr/>
          <a:lstStyle/>
          <a:p>
            <a:fld id="{820DBD16-8F52-45AC-8998-73485FE4613D}" type="slidenum">
              <a:rPr lang="en-US" smtClean="0"/>
              <a:pPr/>
              <a:t>19</a:t>
            </a:fld>
            <a:endParaRPr lang="en-US" dirty="0"/>
          </a:p>
        </p:txBody>
      </p:sp>
      <p:sp>
        <p:nvSpPr>
          <p:cNvPr id="9" name="Footer Placeholder 4">
            <a:extLst>
              <a:ext uri="{FF2B5EF4-FFF2-40B4-BE49-F238E27FC236}">
                <a16:creationId xmlns:a16="http://schemas.microsoft.com/office/drawing/2014/main" id="{A50C89F0-213B-47F2-B089-DF427E8EAEE7}"/>
              </a:ext>
            </a:extLst>
          </p:cNvPr>
          <p:cNvSpPr>
            <a:spLocks noGrp="1"/>
          </p:cNvSpPr>
          <p:nvPr>
            <p:ph type="ftr" sz="quarter" idx="3"/>
          </p:nvPr>
        </p:nvSpPr>
        <p:spPr>
          <a:xfrm>
            <a:off x="838200" y="6356354"/>
            <a:ext cx="4114800" cy="365125"/>
          </a:xfrm>
        </p:spPr>
        <p:txBody>
          <a:bodyPr/>
          <a:lstStyle/>
          <a:p>
            <a:r>
              <a:rPr lang="en-US"/>
              <a:t>Vermont Department of Health</a:t>
            </a:r>
            <a:endParaRPr lang="en-US" dirty="0"/>
          </a:p>
        </p:txBody>
      </p:sp>
      <p:pic>
        <p:nvPicPr>
          <p:cNvPr id="10" name="Picture 9" descr="A person holding a baby&#10;&#10;Description automatically generated">
            <a:extLst>
              <a:ext uri="{FF2B5EF4-FFF2-40B4-BE49-F238E27FC236}">
                <a16:creationId xmlns:a16="http://schemas.microsoft.com/office/drawing/2014/main" id="{FAFE11AD-32FB-4605-A091-937B52CEE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7816" y="2575477"/>
            <a:ext cx="3405984" cy="2271366"/>
          </a:xfrm>
          <a:prstGeom prst="rect">
            <a:avLst/>
          </a:prstGeom>
          <a:ln>
            <a:noFill/>
          </a:ln>
          <a:effectLst>
            <a:outerShdw blurRad="292100" dist="139700" dir="2700000" algn="tl" rotWithShape="0">
              <a:srgbClr val="333333">
                <a:alpha val="65000"/>
              </a:srgbClr>
            </a:outerShdw>
          </a:effectLst>
        </p:spPr>
      </p:pic>
      <p:sp>
        <p:nvSpPr>
          <p:cNvPr id="11" name="Content Placeholder 2">
            <a:extLst>
              <a:ext uri="{FF2B5EF4-FFF2-40B4-BE49-F238E27FC236}">
                <a16:creationId xmlns:a16="http://schemas.microsoft.com/office/drawing/2014/main" id="{80B70831-D491-441D-84A3-C073AB6D8EDC}"/>
              </a:ext>
            </a:extLst>
          </p:cNvPr>
          <p:cNvSpPr txBox="1">
            <a:spLocks/>
          </p:cNvSpPr>
          <p:nvPr/>
        </p:nvSpPr>
        <p:spPr>
          <a:xfrm>
            <a:off x="922762" y="5267951"/>
            <a:ext cx="9729456" cy="998707"/>
          </a:xfrm>
          <a:prstGeom prst="rect">
            <a:avLst/>
          </a:prstGeom>
        </p:spPr>
        <p:txBody>
          <a:bodyPr vert="horz" lIns="91440" tIns="45720" rIns="91440" bIns="45720" rtlCol="0">
            <a:normAutofit/>
          </a:bodyPr>
          <a:lst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9075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A0E277-E22E-4318-89F9-C211B10C7E3E}"/>
              </a:ext>
            </a:extLst>
          </p:cNvPr>
          <p:cNvSpPr>
            <a:spLocks noGrp="1"/>
          </p:cNvSpPr>
          <p:nvPr>
            <p:ph type="sldNum" sz="quarter" idx="4"/>
          </p:nvPr>
        </p:nvSpPr>
        <p:spPr/>
        <p:txBody>
          <a:bodyPr/>
          <a:lstStyle/>
          <a:p>
            <a:fld id="{820DBD16-8F52-45AC-8998-73485FE4613D}" type="slidenum">
              <a:rPr lang="en-US" smtClean="0"/>
              <a:pPr/>
              <a:t>2</a:t>
            </a:fld>
            <a:endParaRPr lang="en-US" dirty="0"/>
          </a:p>
        </p:txBody>
      </p:sp>
      <p:sp>
        <p:nvSpPr>
          <p:cNvPr id="4" name="Footer Placeholder 3">
            <a:extLst>
              <a:ext uri="{FF2B5EF4-FFF2-40B4-BE49-F238E27FC236}">
                <a16:creationId xmlns:a16="http://schemas.microsoft.com/office/drawing/2014/main" id="{B99DCA96-FF57-4AB8-BADD-E2F29A9D92B9}"/>
              </a:ext>
            </a:extLst>
          </p:cNvPr>
          <p:cNvSpPr>
            <a:spLocks noGrp="1"/>
          </p:cNvSpPr>
          <p:nvPr>
            <p:ph type="ftr" sz="quarter" idx="3"/>
          </p:nvPr>
        </p:nvSpPr>
        <p:spPr/>
        <p:txBody>
          <a:bodyPr/>
          <a:lstStyle/>
          <a:p>
            <a:r>
              <a:rPr lang="en-US"/>
              <a:t>Vermont Department of Health</a:t>
            </a:r>
            <a:endParaRPr lang="en-US" dirty="0"/>
          </a:p>
        </p:txBody>
      </p:sp>
      <p:sp>
        <p:nvSpPr>
          <p:cNvPr id="2" name="Content Placeholder 1">
            <a:extLst>
              <a:ext uri="{FF2B5EF4-FFF2-40B4-BE49-F238E27FC236}">
                <a16:creationId xmlns:a16="http://schemas.microsoft.com/office/drawing/2014/main" id="{7315C14F-054B-4633-AA51-D81495FC8D80}"/>
              </a:ext>
            </a:extLst>
          </p:cNvPr>
          <p:cNvSpPr>
            <a:spLocks noGrp="1"/>
          </p:cNvSpPr>
          <p:nvPr>
            <p:ph idx="4294967295"/>
          </p:nvPr>
        </p:nvSpPr>
        <p:spPr>
          <a:xfrm>
            <a:off x="1959077" y="3636939"/>
            <a:ext cx="8273845" cy="2261215"/>
          </a:xfrm>
        </p:spPr>
        <p:txBody>
          <a:bodyPr>
            <a:normAutofit/>
          </a:bodyPr>
          <a:lstStyle/>
          <a:p>
            <a:pPr algn="ctr"/>
            <a:r>
              <a:rPr lang="en-US" sz="3600" dirty="0">
                <a:latin typeface="+mj-lt"/>
              </a:rPr>
              <a:t>A great many thanks </a:t>
            </a:r>
            <a:br>
              <a:rPr lang="en-US" sz="3600" dirty="0">
                <a:latin typeface="+mj-lt"/>
              </a:rPr>
            </a:br>
            <a:r>
              <a:rPr lang="en-US" sz="3600" dirty="0">
                <a:latin typeface="+mj-lt"/>
              </a:rPr>
              <a:t>for all you are doing on behalf of children </a:t>
            </a:r>
            <a:br>
              <a:rPr lang="en-US" sz="3600" dirty="0">
                <a:latin typeface="+mj-lt"/>
              </a:rPr>
            </a:br>
            <a:r>
              <a:rPr lang="en-US" sz="3600" dirty="0">
                <a:latin typeface="+mj-lt"/>
              </a:rPr>
              <a:t>and families in these complex </a:t>
            </a:r>
            <a:br>
              <a:rPr lang="en-US" sz="3600" dirty="0">
                <a:latin typeface="+mj-lt"/>
              </a:rPr>
            </a:br>
            <a:r>
              <a:rPr lang="en-US" sz="3600" dirty="0">
                <a:latin typeface="+mj-lt"/>
              </a:rPr>
              <a:t>and uncertain times.</a:t>
            </a:r>
          </a:p>
        </p:txBody>
      </p:sp>
      <p:pic>
        <p:nvPicPr>
          <p:cNvPr id="6" name="Picture 5">
            <a:extLst>
              <a:ext uri="{FF2B5EF4-FFF2-40B4-BE49-F238E27FC236}">
                <a16:creationId xmlns:a16="http://schemas.microsoft.com/office/drawing/2014/main" id="{71080B3B-F78F-49C3-8F42-67120C8D8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956" y="840664"/>
            <a:ext cx="5144088" cy="2707791"/>
          </a:xfrm>
          <a:prstGeom prst="rect">
            <a:avLst/>
          </a:prstGeom>
        </p:spPr>
      </p:pic>
    </p:spTree>
    <p:extLst>
      <p:ext uri="{BB962C8B-B14F-4D97-AF65-F5344CB8AC3E}">
        <p14:creationId xmlns:p14="http://schemas.microsoft.com/office/powerpoint/2010/main" val="282781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884B76-DEFF-4E29-B616-D1EEB3F50A5C}"/>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defTabSz="914400"/>
            <a:r>
              <a:rPr lang="en-US" sz="3400" dirty="0">
                <a:solidFill>
                  <a:schemeClr val="tx1"/>
                </a:solidFill>
              </a:rPr>
              <a:t>Health Department Resources &amp; Tools:</a:t>
            </a:r>
            <a:br>
              <a:rPr lang="en-US" sz="3400" dirty="0">
                <a:solidFill>
                  <a:schemeClr val="tx1"/>
                </a:solidFill>
              </a:rPr>
            </a:br>
            <a:r>
              <a:rPr lang="en-US" sz="3400" dirty="0">
                <a:solidFill>
                  <a:schemeClr val="accent1">
                    <a:lumMod val="20000"/>
                    <a:lumOff val="80000"/>
                  </a:schemeClr>
                </a:solidFill>
              </a:rPr>
              <a:t>healthvermont.gov/</a:t>
            </a:r>
            <a:r>
              <a:rPr lang="en-US" sz="3400" dirty="0" err="1">
                <a:solidFill>
                  <a:schemeClr val="accent1">
                    <a:lumMod val="20000"/>
                    <a:lumOff val="80000"/>
                  </a:schemeClr>
                </a:solidFill>
              </a:rPr>
              <a:t>covid</a:t>
            </a:r>
            <a:r>
              <a:rPr lang="en-US" sz="3400" dirty="0">
                <a:solidFill>
                  <a:schemeClr val="accent1">
                    <a:lumMod val="20000"/>
                    <a:lumOff val="80000"/>
                  </a:schemeClr>
                </a:solidFill>
              </a:rPr>
              <a:t> </a:t>
            </a:r>
          </a:p>
        </p:txBody>
      </p:sp>
      <p:sp>
        <p:nvSpPr>
          <p:cNvPr id="7" name="Rectangle 6">
            <a:extLst>
              <a:ext uri="{FF2B5EF4-FFF2-40B4-BE49-F238E27FC236}">
                <a16:creationId xmlns:a16="http://schemas.microsoft.com/office/drawing/2014/main" id="{810D7B26-20FD-4E38-AC01-67F0EF990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3B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6">
            <a:extLst>
              <a:ext uri="{FF2B5EF4-FFF2-40B4-BE49-F238E27FC236}">
                <a16:creationId xmlns:a16="http://schemas.microsoft.com/office/drawing/2014/main" id="{9A6A5B56-0BCC-405C-8535-72873CDF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56EBF5D-9174-44AF-A2FD-6BBE4C78E15E}"/>
              </a:ext>
            </a:extLst>
          </p:cNvPr>
          <p:cNvPicPr>
            <a:picLocks noChangeAspect="1"/>
          </p:cNvPicPr>
          <p:nvPr/>
        </p:nvPicPr>
        <p:blipFill rotWithShape="1">
          <a:blip r:embed="rId2"/>
          <a:srcRect l="19880" t="12099" r="27135" b="13834"/>
          <a:stretch/>
        </p:blipFill>
        <p:spPr>
          <a:xfrm>
            <a:off x="955927" y="2742397"/>
            <a:ext cx="4340778" cy="3291840"/>
          </a:xfrm>
          <a:prstGeom prst="rect">
            <a:avLst/>
          </a:prstGeom>
        </p:spPr>
      </p:pic>
      <p:sp>
        <p:nvSpPr>
          <p:cNvPr id="10" name="Rounded Rectangle 16">
            <a:extLst>
              <a:ext uri="{FF2B5EF4-FFF2-40B4-BE49-F238E27FC236}">
                <a16:creationId xmlns:a16="http://schemas.microsoft.com/office/drawing/2014/main" id="{CE205F45-B0D2-4B7B-84F7-C5AF62C03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787F6D4-C627-4C97-80B3-8EA4E7D60678}"/>
              </a:ext>
            </a:extLst>
          </p:cNvPr>
          <p:cNvPicPr>
            <a:picLocks noChangeAspect="1"/>
          </p:cNvPicPr>
          <p:nvPr/>
        </p:nvPicPr>
        <p:blipFill rotWithShape="1">
          <a:blip r:embed="rId3"/>
          <a:srcRect r="11891" b="687"/>
          <a:stretch/>
        </p:blipFill>
        <p:spPr>
          <a:xfrm>
            <a:off x="6866718" y="2765033"/>
            <a:ext cx="4772832" cy="3269204"/>
          </a:xfrm>
          <a:prstGeom prst="rect">
            <a:avLst/>
          </a:prstGeom>
        </p:spPr>
      </p:pic>
    </p:spTree>
    <p:extLst>
      <p:ext uri="{BB962C8B-B14F-4D97-AF65-F5344CB8AC3E}">
        <p14:creationId xmlns:p14="http://schemas.microsoft.com/office/powerpoint/2010/main" val="160733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93C4E7-BDFC-45FC-9CE0-AAB5091CEA99}"/>
              </a:ext>
            </a:extLst>
          </p:cNvPr>
          <p:cNvSpPr>
            <a:spLocks noGrp="1"/>
          </p:cNvSpPr>
          <p:nvPr>
            <p:ph type="title"/>
          </p:nvPr>
        </p:nvSpPr>
        <p:spPr>
          <a:xfrm>
            <a:off x="838200" y="365129"/>
            <a:ext cx="10515600" cy="1325563"/>
          </a:xfrm>
        </p:spPr>
        <p:txBody>
          <a:bodyPr/>
          <a:lstStyle/>
          <a:p>
            <a:r>
              <a:rPr lang="en-US" dirty="0"/>
              <a:t>Health Department</a:t>
            </a:r>
            <a:br>
              <a:rPr lang="en-US" dirty="0"/>
            </a:br>
            <a:r>
              <a:rPr lang="en-US" dirty="0"/>
              <a:t>Resources for Children and Families</a:t>
            </a:r>
          </a:p>
        </p:txBody>
      </p:sp>
      <p:sp>
        <p:nvSpPr>
          <p:cNvPr id="7" name="Content Placeholder 12">
            <a:extLst>
              <a:ext uri="{FF2B5EF4-FFF2-40B4-BE49-F238E27FC236}">
                <a16:creationId xmlns:a16="http://schemas.microsoft.com/office/drawing/2014/main" id="{C1EA4983-A6B6-4321-9EDF-D4BDDF81161C}"/>
              </a:ext>
            </a:extLst>
          </p:cNvPr>
          <p:cNvSpPr>
            <a:spLocks noGrp="1"/>
          </p:cNvSpPr>
          <p:nvPr>
            <p:ph idx="1"/>
          </p:nvPr>
        </p:nvSpPr>
        <p:spPr>
          <a:xfrm>
            <a:off x="838200" y="2127771"/>
            <a:ext cx="10515600" cy="4049192"/>
          </a:xfrm>
        </p:spPr>
        <p:txBody>
          <a:bodyPr>
            <a:normAutofit/>
          </a:bodyPr>
          <a:lstStyle/>
          <a:p>
            <a:pPr marL="342900" indent="-342900">
              <a:lnSpc>
                <a:spcPct val="100000"/>
              </a:lnSpc>
              <a:spcAft>
                <a:spcPts val="1200"/>
              </a:spcAft>
              <a:buFont typeface="Arial" panose="020B0604020202020204" pitchFamily="34" charset="0"/>
              <a:buChar char="•"/>
            </a:pPr>
            <a:r>
              <a:rPr lang="en-US" sz="2800" dirty="0"/>
              <a:t>Coping with Family Stress</a:t>
            </a:r>
          </a:p>
          <a:p>
            <a:pPr marL="342900" indent="-342900">
              <a:lnSpc>
                <a:spcPct val="100000"/>
              </a:lnSpc>
              <a:spcAft>
                <a:spcPts val="1200"/>
              </a:spcAft>
              <a:buFont typeface="Arial" panose="020B0604020202020204" pitchFamily="34" charset="0"/>
              <a:buChar char="•"/>
            </a:pPr>
            <a:r>
              <a:rPr lang="en-US" sz="2800" dirty="0"/>
              <a:t>Child Safety</a:t>
            </a:r>
          </a:p>
          <a:p>
            <a:pPr marL="342900" indent="-342900">
              <a:lnSpc>
                <a:spcPct val="100000"/>
              </a:lnSpc>
              <a:spcAft>
                <a:spcPts val="1200"/>
              </a:spcAft>
              <a:buFont typeface="Arial" panose="020B0604020202020204" pitchFamily="34" charset="0"/>
              <a:buChar char="•"/>
            </a:pPr>
            <a:r>
              <a:rPr lang="en-US" sz="2800" dirty="0"/>
              <a:t>Suicide Prevention </a:t>
            </a:r>
          </a:p>
          <a:p>
            <a:pPr marL="342900" indent="-342900">
              <a:lnSpc>
                <a:spcPct val="100000"/>
              </a:lnSpc>
              <a:spcAft>
                <a:spcPts val="1200"/>
              </a:spcAft>
              <a:buFont typeface="Arial" panose="020B0604020202020204" pitchFamily="34" charset="0"/>
              <a:buChar char="•"/>
            </a:pPr>
            <a:r>
              <a:rPr lang="en-US" sz="2800" dirty="0"/>
              <a:t>Domestic &amp; Sexual Violence </a:t>
            </a:r>
            <a:br>
              <a:rPr lang="en-US" sz="2800" dirty="0"/>
            </a:br>
            <a:r>
              <a:rPr lang="en-US" sz="2800" dirty="0"/>
              <a:t>Prevention</a:t>
            </a:r>
          </a:p>
        </p:txBody>
      </p:sp>
      <p:pic>
        <p:nvPicPr>
          <p:cNvPr id="8" name="Picture 7">
            <a:extLst>
              <a:ext uri="{FF2B5EF4-FFF2-40B4-BE49-F238E27FC236}">
                <a16:creationId xmlns:a16="http://schemas.microsoft.com/office/drawing/2014/main" id="{277F5858-7068-4ADA-9A40-28EBB62A35B9}"/>
              </a:ext>
            </a:extLst>
          </p:cNvPr>
          <p:cNvPicPr>
            <a:picLocks noChangeAspect="1"/>
          </p:cNvPicPr>
          <p:nvPr/>
        </p:nvPicPr>
        <p:blipFill rotWithShape="1">
          <a:blip r:embed="rId2"/>
          <a:srcRect l="31572" t="21287" r="33105"/>
          <a:stretch/>
        </p:blipFill>
        <p:spPr>
          <a:xfrm>
            <a:off x="7208617" y="365129"/>
            <a:ext cx="4572000" cy="542976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CD9EEF1-7C1C-4EE0-A25C-EA6A30B8C2A8}"/>
              </a:ext>
            </a:extLst>
          </p:cNvPr>
          <p:cNvPicPr>
            <a:picLocks noChangeAspect="1"/>
          </p:cNvPicPr>
          <p:nvPr/>
        </p:nvPicPr>
        <p:blipFill rotWithShape="1">
          <a:blip r:embed="rId3"/>
          <a:srcRect b="20400"/>
          <a:stretch/>
        </p:blipFill>
        <p:spPr>
          <a:xfrm>
            <a:off x="6096000" y="2127771"/>
            <a:ext cx="4572000" cy="4730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7635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89F95C-429C-44ED-8CCE-28F76332D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34466"/>
            <a:ext cx="10905066" cy="4989067"/>
          </a:xfrm>
          <a:prstGeom prst="rect">
            <a:avLst/>
          </a:prstGeom>
        </p:spPr>
      </p:pic>
      <p:sp>
        <p:nvSpPr>
          <p:cNvPr id="4" name="Footer Placeholder 3">
            <a:extLst>
              <a:ext uri="{FF2B5EF4-FFF2-40B4-BE49-F238E27FC236}">
                <a16:creationId xmlns:a16="http://schemas.microsoft.com/office/drawing/2014/main" id="{714BDDCC-5794-470E-96BB-A1F6F898FC93}"/>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Vermont Department of Health</a:t>
            </a:r>
          </a:p>
        </p:txBody>
      </p:sp>
      <p:sp>
        <p:nvSpPr>
          <p:cNvPr id="3" name="Slide Number Placeholder 2">
            <a:extLst>
              <a:ext uri="{FF2B5EF4-FFF2-40B4-BE49-F238E27FC236}">
                <a16:creationId xmlns:a16="http://schemas.microsoft.com/office/drawing/2014/main" id="{12211500-9E9C-4CAB-87A3-6475A249EFDC}"/>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820DBD16-8F52-45AC-8998-73485FE4613D}" type="slidenum">
              <a:rPr lang="en-US" sz="1200" smtClean="0">
                <a:solidFill>
                  <a:schemeClr val="tx1">
                    <a:tint val="75000"/>
                  </a:schemeClr>
                </a:solidFill>
              </a:rPr>
              <a:pPr>
                <a:spcAft>
                  <a:spcPts val="600"/>
                </a:spcAft>
              </a:pPr>
              <a:t>22</a:t>
            </a:fld>
            <a:endParaRPr lang="en-US" sz="1200">
              <a:solidFill>
                <a:schemeClr val="tx1">
                  <a:tint val="75000"/>
                </a:schemeClr>
              </a:solidFill>
            </a:endParaRPr>
          </a:p>
        </p:txBody>
      </p:sp>
    </p:spTree>
    <p:extLst>
      <p:ext uri="{BB962C8B-B14F-4D97-AF65-F5344CB8AC3E}">
        <p14:creationId xmlns:p14="http://schemas.microsoft.com/office/powerpoint/2010/main" val="102219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263D-247A-4A19-88EF-153AEC239AF1}"/>
              </a:ext>
            </a:extLst>
          </p:cNvPr>
          <p:cNvSpPr>
            <a:spLocks noGrp="1"/>
          </p:cNvSpPr>
          <p:nvPr>
            <p:ph type="title"/>
          </p:nvPr>
        </p:nvSpPr>
        <p:spPr/>
        <p:txBody>
          <a:bodyPr/>
          <a:lstStyle/>
          <a:p>
            <a:r>
              <a:rPr lang="en-US" dirty="0"/>
              <a:t>Your Questions</a:t>
            </a:r>
          </a:p>
        </p:txBody>
      </p:sp>
      <p:sp>
        <p:nvSpPr>
          <p:cNvPr id="3" name="Content Placeholder 2">
            <a:extLst>
              <a:ext uri="{FF2B5EF4-FFF2-40B4-BE49-F238E27FC236}">
                <a16:creationId xmlns:a16="http://schemas.microsoft.com/office/drawing/2014/main" id="{66A53F4B-F87F-4C26-A5A9-30CB7DF0C3C4}"/>
              </a:ext>
            </a:extLst>
          </p:cNvPr>
          <p:cNvSpPr>
            <a:spLocks noGrp="1"/>
          </p:cNvSpPr>
          <p:nvPr>
            <p:ph idx="1"/>
          </p:nvPr>
        </p:nvSpPr>
        <p:spPr/>
        <p:txBody>
          <a:bodyPr/>
          <a:lstStyle/>
          <a:p>
            <a:pPr marL="342900" indent="-342900">
              <a:spcAft>
                <a:spcPts val="1200"/>
              </a:spcAft>
              <a:buFont typeface="Arial" panose="020B0604020202020204" pitchFamily="34" charset="0"/>
              <a:buChar char="•"/>
            </a:pPr>
            <a:r>
              <a:rPr lang="en-US" dirty="0"/>
              <a:t>Social distancing - we seem to be waffling and some people are saying 3' vs 6'?  This is especially concerning for rest time when children will not be wearing masks. </a:t>
            </a:r>
          </a:p>
          <a:p>
            <a:pPr marL="342900" indent="-342900">
              <a:spcAft>
                <a:spcPts val="1200"/>
              </a:spcAft>
              <a:buFont typeface="Arial" panose="020B0604020202020204" pitchFamily="34" charset="0"/>
              <a:buChar char="•"/>
            </a:pPr>
            <a:r>
              <a:rPr lang="en-US" dirty="0"/>
              <a:t>School teachers are supposed to stay in a teaching bubble, what about pre-k teachers?  Our kids cannot stay in desks all day, nor should they, so what is the answer?  Fewer kids?  Is anybody operating at full capacity?   </a:t>
            </a:r>
          </a:p>
          <a:p>
            <a:pPr marL="342900" indent="-342900">
              <a:spcAft>
                <a:spcPts val="1200"/>
              </a:spcAft>
              <a:buFont typeface="Arial" panose="020B0604020202020204" pitchFamily="34" charset="0"/>
              <a:buChar char="•"/>
            </a:pPr>
            <a:r>
              <a:rPr lang="en-US" dirty="0"/>
              <a:t>Please put to rest the question about little kids not spreading the virus like adults and older children. Are they really more asymptomatic? </a:t>
            </a:r>
          </a:p>
          <a:p>
            <a:pPr marL="342900" indent="-342900">
              <a:spcAft>
                <a:spcPts val="1200"/>
              </a:spcAft>
              <a:buFont typeface="Arial" panose="020B0604020202020204" pitchFamily="34" charset="0"/>
              <a:buChar char="•"/>
            </a:pPr>
            <a:r>
              <a:rPr lang="en-US" dirty="0"/>
              <a:t>What is working in centers now open?  We need more details on cleaning toys and systems that are working.  </a:t>
            </a:r>
          </a:p>
        </p:txBody>
      </p:sp>
      <p:sp>
        <p:nvSpPr>
          <p:cNvPr id="4" name="Slide Number Placeholder 3">
            <a:extLst>
              <a:ext uri="{FF2B5EF4-FFF2-40B4-BE49-F238E27FC236}">
                <a16:creationId xmlns:a16="http://schemas.microsoft.com/office/drawing/2014/main" id="{30ED1D53-560B-4734-9A00-3A0673BB9BDB}"/>
              </a:ext>
            </a:extLst>
          </p:cNvPr>
          <p:cNvSpPr>
            <a:spLocks noGrp="1"/>
          </p:cNvSpPr>
          <p:nvPr>
            <p:ph type="sldNum" sz="quarter" idx="4"/>
          </p:nvPr>
        </p:nvSpPr>
        <p:spPr/>
        <p:txBody>
          <a:bodyPr/>
          <a:lstStyle/>
          <a:p>
            <a:fld id="{820DBD16-8F52-45AC-8998-73485FE4613D}" type="slidenum">
              <a:rPr lang="en-US" smtClean="0"/>
              <a:pPr/>
              <a:t>23</a:t>
            </a:fld>
            <a:endParaRPr lang="en-US" dirty="0"/>
          </a:p>
        </p:txBody>
      </p:sp>
      <p:sp>
        <p:nvSpPr>
          <p:cNvPr id="5" name="Footer Placeholder 4">
            <a:extLst>
              <a:ext uri="{FF2B5EF4-FFF2-40B4-BE49-F238E27FC236}">
                <a16:creationId xmlns:a16="http://schemas.microsoft.com/office/drawing/2014/main" id="{19BD92B0-D6DD-4340-A58E-5FD86A09FEF8}"/>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408682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9F82-08AC-4BAF-8155-ED08B0FAD5E6}"/>
              </a:ext>
            </a:extLst>
          </p:cNvPr>
          <p:cNvSpPr>
            <a:spLocks noGrp="1"/>
          </p:cNvSpPr>
          <p:nvPr>
            <p:ph type="title"/>
          </p:nvPr>
        </p:nvSpPr>
        <p:spPr/>
        <p:txBody>
          <a:bodyPr/>
          <a:lstStyle/>
          <a:p>
            <a:r>
              <a:rPr lang="en-US" dirty="0"/>
              <a:t>Your Questions</a:t>
            </a:r>
          </a:p>
        </p:txBody>
      </p:sp>
      <p:sp>
        <p:nvSpPr>
          <p:cNvPr id="3" name="Content Placeholder 2">
            <a:extLst>
              <a:ext uri="{FF2B5EF4-FFF2-40B4-BE49-F238E27FC236}">
                <a16:creationId xmlns:a16="http://schemas.microsoft.com/office/drawing/2014/main" id="{7DAED21C-DA3A-4915-892D-DF0B4B4F5283}"/>
              </a:ext>
            </a:extLst>
          </p:cNvPr>
          <p:cNvSpPr>
            <a:spLocks noGrp="1"/>
          </p:cNvSpPr>
          <p:nvPr>
            <p:ph idx="1"/>
          </p:nvPr>
        </p:nvSpPr>
        <p:spPr/>
        <p:txBody>
          <a:bodyPr>
            <a:normAutofit fontScale="92500"/>
          </a:bodyPr>
          <a:lstStyle/>
          <a:p>
            <a:pPr marL="342900" indent="-342900">
              <a:spcAft>
                <a:spcPts val="1200"/>
              </a:spcAft>
              <a:buFont typeface="Arial" panose="020B0604020202020204" pitchFamily="34" charset="0"/>
              <a:buChar char="•"/>
            </a:pPr>
            <a:r>
              <a:rPr lang="en-US" dirty="0"/>
              <a:t>It seems that at least some of the outcomes cited were based largely on the time at which adults and children tested positive for COVID-19.  I keep thinking to myself that it seems possible or even likely that some of the children may have had the virus but were asymptomatic, then transmitted it to their parents who then exhibited symptoms and were therefore tested and found to be positive cases before having the children tested.    </a:t>
            </a:r>
          </a:p>
          <a:p>
            <a:pPr marL="342900" indent="-342900">
              <a:spcAft>
                <a:spcPts val="1200"/>
              </a:spcAft>
              <a:buFont typeface="Arial" panose="020B0604020202020204" pitchFamily="34" charset="0"/>
              <a:buChar char="•"/>
            </a:pPr>
            <a:r>
              <a:rPr lang="en-US" dirty="0"/>
              <a:t>I just can’t shake the feeling that just because the adults were tested before the children, that doesn’t necessarily mean that they contracted the virus before the children did, given the tendency for children to be asymptomatic.  I’m concerned about the possibility of children in the classroom being asymptomatic but still spreading the virus to their peers or to the adults in the classroom, many of whom are higher risk.  What is your opinion about the extent to which transmission seems to occur from adult to child but not the other way around; or from child to child?  </a:t>
            </a:r>
          </a:p>
        </p:txBody>
      </p:sp>
      <p:sp>
        <p:nvSpPr>
          <p:cNvPr id="4" name="Slide Number Placeholder 3">
            <a:extLst>
              <a:ext uri="{FF2B5EF4-FFF2-40B4-BE49-F238E27FC236}">
                <a16:creationId xmlns:a16="http://schemas.microsoft.com/office/drawing/2014/main" id="{259DF5D4-F9FD-4265-9CD9-73CC497878A9}"/>
              </a:ext>
            </a:extLst>
          </p:cNvPr>
          <p:cNvSpPr>
            <a:spLocks noGrp="1"/>
          </p:cNvSpPr>
          <p:nvPr>
            <p:ph type="sldNum" sz="quarter" idx="4"/>
          </p:nvPr>
        </p:nvSpPr>
        <p:spPr/>
        <p:txBody>
          <a:bodyPr/>
          <a:lstStyle/>
          <a:p>
            <a:fld id="{820DBD16-8F52-45AC-8998-73485FE4613D}" type="slidenum">
              <a:rPr lang="en-US" smtClean="0"/>
              <a:pPr/>
              <a:t>24</a:t>
            </a:fld>
            <a:endParaRPr lang="en-US" dirty="0"/>
          </a:p>
        </p:txBody>
      </p:sp>
      <p:sp>
        <p:nvSpPr>
          <p:cNvPr id="5" name="Footer Placeholder 4">
            <a:extLst>
              <a:ext uri="{FF2B5EF4-FFF2-40B4-BE49-F238E27FC236}">
                <a16:creationId xmlns:a16="http://schemas.microsoft.com/office/drawing/2014/main" id="{46A78A70-E627-4AD2-B02F-55A5B5B43E7B}"/>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972661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FEB6-A329-4A53-AF2D-4E14122CF9BF}"/>
              </a:ext>
            </a:extLst>
          </p:cNvPr>
          <p:cNvSpPr>
            <a:spLocks noGrp="1"/>
          </p:cNvSpPr>
          <p:nvPr>
            <p:ph type="title"/>
          </p:nvPr>
        </p:nvSpPr>
        <p:spPr/>
        <p:txBody>
          <a:bodyPr/>
          <a:lstStyle/>
          <a:p>
            <a:r>
              <a:rPr lang="en-US" dirty="0"/>
              <a:t>Your Questions</a:t>
            </a:r>
          </a:p>
        </p:txBody>
      </p:sp>
      <p:sp>
        <p:nvSpPr>
          <p:cNvPr id="4" name="Slide Number Placeholder 3">
            <a:extLst>
              <a:ext uri="{FF2B5EF4-FFF2-40B4-BE49-F238E27FC236}">
                <a16:creationId xmlns:a16="http://schemas.microsoft.com/office/drawing/2014/main" id="{69C91F14-35A5-4D95-A83B-77726205F970}"/>
              </a:ext>
            </a:extLst>
          </p:cNvPr>
          <p:cNvSpPr>
            <a:spLocks noGrp="1"/>
          </p:cNvSpPr>
          <p:nvPr>
            <p:ph type="sldNum" sz="quarter" idx="4"/>
          </p:nvPr>
        </p:nvSpPr>
        <p:spPr/>
        <p:txBody>
          <a:bodyPr/>
          <a:lstStyle/>
          <a:p>
            <a:fld id="{820DBD16-8F52-45AC-8998-73485FE4613D}" type="slidenum">
              <a:rPr lang="en-US" smtClean="0"/>
              <a:pPr/>
              <a:t>25</a:t>
            </a:fld>
            <a:endParaRPr lang="en-US" dirty="0"/>
          </a:p>
        </p:txBody>
      </p:sp>
      <p:sp>
        <p:nvSpPr>
          <p:cNvPr id="5" name="Footer Placeholder 4">
            <a:extLst>
              <a:ext uri="{FF2B5EF4-FFF2-40B4-BE49-F238E27FC236}">
                <a16:creationId xmlns:a16="http://schemas.microsoft.com/office/drawing/2014/main" id="{1730317E-1351-4E77-9E67-DEDD11FF19FC}"/>
              </a:ext>
            </a:extLst>
          </p:cNvPr>
          <p:cNvSpPr>
            <a:spLocks noGrp="1"/>
          </p:cNvSpPr>
          <p:nvPr>
            <p:ph type="ftr" sz="quarter" idx="3"/>
          </p:nvPr>
        </p:nvSpPr>
        <p:spPr/>
        <p:txBody>
          <a:bodyPr/>
          <a:lstStyle/>
          <a:p>
            <a:r>
              <a:rPr lang="en-US"/>
              <a:t>Vermont Department of Health</a:t>
            </a:r>
            <a:endParaRPr lang="en-US" dirty="0"/>
          </a:p>
        </p:txBody>
      </p:sp>
      <p:sp>
        <p:nvSpPr>
          <p:cNvPr id="8" name="Content Placeholder 7">
            <a:extLst>
              <a:ext uri="{FF2B5EF4-FFF2-40B4-BE49-F238E27FC236}">
                <a16:creationId xmlns:a16="http://schemas.microsoft.com/office/drawing/2014/main" id="{A350B1EE-5C3F-4264-9284-8D08FB98DDAC}"/>
              </a:ext>
            </a:extLst>
          </p:cNvPr>
          <p:cNvSpPr>
            <a:spLocks noGrp="1"/>
          </p:cNvSpPr>
          <p:nvPr>
            <p:ph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What is the guidance around parents coming into the program with their child, particularly for the first few days when children are entering a strange program with people they don't know who are wearing masks? </a:t>
            </a:r>
          </a:p>
          <a:p>
            <a:r>
              <a:rPr lang="en-US" sz="1800" dirty="0">
                <a:solidFill>
                  <a:srgbClr val="000000"/>
                </a:solidFill>
                <a:effectLst/>
                <a:latin typeface="Calibri" panose="020F0502020204030204" pitchFamily="34" charset="0"/>
                <a:ea typeface="Calibri" panose="020F0502020204030204" pitchFamily="34" charset="0"/>
              </a:rPr>
              <a:t>Several kids came down with symptoms, saw doctors and got </a:t>
            </a:r>
            <a:r>
              <a:rPr lang="en-US" sz="1800" dirty="0" err="1">
                <a:solidFill>
                  <a:srgbClr val="000000"/>
                </a:solidFill>
                <a:effectLst/>
                <a:latin typeface="Calibri" panose="020F0502020204030204" pitchFamily="34" charset="0"/>
                <a:ea typeface="Calibri" panose="020F0502020204030204" pitchFamily="34" charset="0"/>
              </a:rPr>
              <a:t>Covid</a:t>
            </a:r>
            <a:r>
              <a:rPr lang="en-US" sz="1800" dirty="0">
                <a:solidFill>
                  <a:srgbClr val="000000"/>
                </a:solidFill>
                <a:effectLst/>
                <a:latin typeface="Calibri" panose="020F0502020204030204" pitchFamily="34" charset="0"/>
                <a:ea typeface="Calibri" panose="020F0502020204030204" pitchFamily="34" charset="0"/>
              </a:rPr>
              <a:t> tested.  All that done and having Negative results, how do we approach the child still having a consistent light cough , runny nose from what was a cold?   If it lingers on past a week, at what points/symptoms do we </a:t>
            </a:r>
            <a:r>
              <a:rPr lang="en-US" sz="1800" dirty="0" err="1">
                <a:solidFill>
                  <a:srgbClr val="000000"/>
                </a:solidFill>
                <a:effectLst/>
                <a:latin typeface="Calibri" panose="020F0502020204030204" pitchFamily="34" charset="0"/>
                <a:ea typeface="Calibri" panose="020F0502020204030204" pitchFamily="34" charset="0"/>
              </a:rPr>
              <a:t>excude</a:t>
            </a:r>
            <a:r>
              <a:rPr lang="en-US" sz="1800" dirty="0">
                <a:solidFill>
                  <a:srgbClr val="000000"/>
                </a:solidFill>
                <a:effectLst/>
                <a:latin typeface="Calibri" panose="020F0502020204030204" pitchFamily="34" charset="0"/>
                <a:ea typeface="Calibri" panose="020F0502020204030204" pitchFamily="34" charset="0"/>
              </a:rPr>
              <a:t> or does it completely revert back to the health regs we normally follow as deemed by the Licensing Division?   At what point does the previous </a:t>
            </a:r>
            <a:r>
              <a:rPr lang="en-US" sz="1800" dirty="0" err="1">
                <a:solidFill>
                  <a:srgbClr val="000000"/>
                </a:solidFill>
                <a:effectLst/>
                <a:latin typeface="Calibri" panose="020F0502020204030204" pitchFamily="34" charset="0"/>
                <a:ea typeface="Calibri" panose="020F0502020204030204" pitchFamily="34" charset="0"/>
              </a:rPr>
              <a:t>Covid</a:t>
            </a:r>
            <a:r>
              <a:rPr lang="en-US" sz="1800" dirty="0">
                <a:solidFill>
                  <a:srgbClr val="000000"/>
                </a:solidFill>
                <a:effectLst/>
                <a:latin typeface="Calibri" panose="020F0502020204030204" pitchFamily="34" charset="0"/>
                <a:ea typeface="Calibri" panose="020F0502020204030204" pitchFamily="34" charset="0"/>
              </a:rPr>
              <a:t> test become </a:t>
            </a:r>
            <a:r>
              <a:rPr lang="en-US" sz="1800" dirty="0" err="1">
                <a:solidFill>
                  <a:srgbClr val="000000"/>
                </a:solidFill>
                <a:effectLst/>
                <a:latin typeface="Calibri" panose="020F0502020204030204" pitchFamily="34" charset="0"/>
                <a:ea typeface="Calibri" panose="020F0502020204030204" pitchFamily="34" charset="0"/>
              </a:rPr>
              <a:t>invaid</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Many providers are using aerosol Lysol spray on toys.  Is this effective?</a:t>
            </a:r>
          </a:p>
          <a:p>
            <a:r>
              <a:rPr lang="en-US" sz="1800" dirty="0">
                <a:solidFill>
                  <a:srgbClr val="000000"/>
                </a:solidFill>
                <a:effectLst/>
                <a:latin typeface="Calibri" panose="020F0502020204030204" pitchFamily="34" charset="0"/>
                <a:ea typeface="Calibri" panose="020F0502020204030204" pitchFamily="34" charset="0"/>
              </a:rPr>
              <a:t>A child stayed home from our program earlier in the week with a runny nose and returned today. During the health screening, the child showed no signs/symptoms of illness or a runny nose. We remained outside the entire time the child was at our program and while we were outside, the child developed a runny nose. Is a runny nose a reason to call a parent to come pick up a child from the program?  </a:t>
            </a:r>
          </a:p>
          <a:p>
            <a:r>
              <a:rPr lang="en-US" sz="1800" dirty="0">
                <a:solidFill>
                  <a:srgbClr val="000000"/>
                </a:solidFill>
                <a:effectLst/>
                <a:latin typeface="Calibri" panose="020F0502020204030204" pitchFamily="34" charset="0"/>
                <a:ea typeface="Calibri" panose="020F0502020204030204" pitchFamily="34" charset="0"/>
              </a:rPr>
              <a:t>Can essential oil diffusers be used safely during inside time or is the goal to reach a recommended humidity level with the use of a dehumidifier? And what about the use of air filters in classrooms? Could this be part of the plan to help protect ourselves?  </a:t>
            </a:r>
            <a:endParaRPr lang="en-US" sz="1800" dirty="0">
              <a:solidFill>
                <a:srgbClr val="000000"/>
              </a:solidFill>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82986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D5AA65-6F6D-42B9-970B-BD76BE8FF559}"/>
              </a:ext>
            </a:extLst>
          </p:cNvPr>
          <p:cNvSpPr>
            <a:spLocks noGrp="1"/>
          </p:cNvSpPr>
          <p:nvPr>
            <p:ph type="body" sz="quarter" idx="12"/>
          </p:nvPr>
        </p:nvSpPr>
        <p:spPr/>
        <p:txBody>
          <a:bodyPr/>
          <a:lstStyle/>
          <a:p>
            <a:r>
              <a:rPr lang="en-US" dirty="0"/>
              <a:t>Breena.Holmes@vermont.gov</a:t>
            </a:r>
          </a:p>
        </p:txBody>
      </p:sp>
    </p:spTree>
    <p:extLst>
      <p:ext uri="{BB962C8B-B14F-4D97-AF65-F5344CB8AC3E}">
        <p14:creationId xmlns:p14="http://schemas.microsoft.com/office/powerpoint/2010/main" val="117826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E5CDA3-8B75-4383-B22B-0D689B1A40E8}"/>
              </a:ext>
            </a:extLst>
          </p:cNvPr>
          <p:cNvSpPr>
            <a:spLocks noGrp="1"/>
          </p:cNvSpPr>
          <p:nvPr>
            <p:ph type="sldNum" sz="quarter" idx="4"/>
          </p:nvPr>
        </p:nvSpPr>
        <p:spPr/>
        <p:txBody>
          <a:bodyPr/>
          <a:lstStyle/>
          <a:p>
            <a:fld id="{820DBD16-8F52-45AC-8998-73485FE4613D}" type="slidenum">
              <a:rPr lang="en-US" smtClean="0"/>
              <a:pPr/>
              <a:t>3</a:t>
            </a:fld>
            <a:endParaRPr lang="en-US" dirty="0"/>
          </a:p>
        </p:txBody>
      </p:sp>
      <p:sp>
        <p:nvSpPr>
          <p:cNvPr id="6" name="Footer Placeholder 5">
            <a:extLst>
              <a:ext uri="{FF2B5EF4-FFF2-40B4-BE49-F238E27FC236}">
                <a16:creationId xmlns:a16="http://schemas.microsoft.com/office/drawing/2014/main" id="{CD034687-C5B8-4D59-86DB-997D068E8712}"/>
              </a:ext>
            </a:extLst>
          </p:cNvPr>
          <p:cNvSpPr>
            <a:spLocks noGrp="1"/>
          </p:cNvSpPr>
          <p:nvPr>
            <p:ph type="ftr" sz="quarter" idx="3"/>
          </p:nvPr>
        </p:nvSpPr>
        <p:spPr/>
        <p:txBody>
          <a:bodyPr/>
          <a:lstStyle/>
          <a:p>
            <a:r>
              <a:rPr lang="en-US"/>
              <a:t>Vermont Department of Health</a:t>
            </a:r>
            <a:endParaRPr lang="en-US" dirty="0"/>
          </a:p>
        </p:txBody>
      </p:sp>
      <p:pic>
        <p:nvPicPr>
          <p:cNvPr id="13" name="Picture 12">
            <a:extLst>
              <a:ext uri="{FF2B5EF4-FFF2-40B4-BE49-F238E27FC236}">
                <a16:creationId xmlns:a16="http://schemas.microsoft.com/office/drawing/2014/main" id="{3E98791D-D493-42C9-81C2-8333D90F871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4032" b="43369"/>
          <a:stretch/>
        </p:blipFill>
        <p:spPr>
          <a:xfrm>
            <a:off x="0" y="1412870"/>
            <a:ext cx="12192000" cy="3911605"/>
          </a:xfrm>
          <a:prstGeom prst="rect">
            <a:avLst/>
          </a:prstGeom>
        </p:spPr>
      </p:pic>
      <p:sp>
        <p:nvSpPr>
          <p:cNvPr id="7" name="Content Placeholder 6">
            <a:extLst>
              <a:ext uri="{FF2B5EF4-FFF2-40B4-BE49-F238E27FC236}">
                <a16:creationId xmlns:a16="http://schemas.microsoft.com/office/drawing/2014/main" id="{C6BCE573-2EDD-4B6B-A944-D170263565B0}"/>
              </a:ext>
            </a:extLst>
          </p:cNvPr>
          <p:cNvSpPr>
            <a:spLocks noGrp="1"/>
          </p:cNvSpPr>
          <p:nvPr>
            <p:ph idx="1"/>
          </p:nvPr>
        </p:nvSpPr>
        <p:spPr>
          <a:xfrm>
            <a:off x="838200" y="2384038"/>
            <a:ext cx="10515600" cy="2600124"/>
          </a:xfrm>
        </p:spPr>
        <p:txBody>
          <a:bodyPr>
            <a:normAutofit/>
          </a:bodyPr>
          <a:lstStyle/>
          <a:p>
            <a:pPr algn="ctr">
              <a:spcAft>
                <a:spcPts val="900"/>
              </a:spcAft>
            </a:pPr>
            <a:r>
              <a:rPr lang="en-US" sz="4000" dirty="0">
                <a:solidFill>
                  <a:schemeClr val="tx1"/>
                </a:solidFill>
                <a:latin typeface="+mj-lt"/>
              </a:rPr>
              <a:t>Important note: </a:t>
            </a:r>
          </a:p>
          <a:p>
            <a:pPr algn="ctr">
              <a:spcAft>
                <a:spcPts val="1200"/>
              </a:spcAft>
            </a:pPr>
            <a:r>
              <a:rPr lang="en-US" dirty="0">
                <a:solidFill>
                  <a:schemeClr val="tx1"/>
                </a:solidFill>
                <a:latin typeface="+mj-lt"/>
              </a:rPr>
              <a:t>The COVID-19 situation continues </a:t>
            </a:r>
            <a:br>
              <a:rPr lang="en-US" dirty="0">
                <a:solidFill>
                  <a:schemeClr val="tx1"/>
                </a:solidFill>
                <a:latin typeface="+mj-lt"/>
              </a:rPr>
            </a:br>
            <a:r>
              <a:rPr lang="en-US" dirty="0">
                <a:solidFill>
                  <a:schemeClr val="tx1"/>
                </a:solidFill>
                <a:latin typeface="+mj-lt"/>
              </a:rPr>
              <a:t>to evolve very rapidly – so the information we </a:t>
            </a:r>
            <a:br>
              <a:rPr lang="en-US" dirty="0">
                <a:solidFill>
                  <a:schemeClr val="tx1"/>
                </a:solidFill>
                <a:latin typeface="+mj-lt"/>
              </a:rPr>
            </a:br>
            <a:r>
              <a:rPr lang="en-US" dirty="0">
                <a:solidFill>
                  <a:schemeClr val="tx1"/>
                </a:solidFill>
                <a:latin typeface="+mj-lt"/>
              </a:rPr>
              <a:t>are providing today may change quickly</a:t>
            </a:r>
          </a:p>
          <a:p>
            <a:endParaRPr lang="en-US" dirty="0">
              <a:solidFill>
                <a:schemeClr val="tx1"/>
              </a:solidFill>
              <a:latin typeface="+mn-lt"/>
            </a:endParaRPr>
          </a:p>
        </p:txBody>
      </p:sp>
    </p:spTree>
    <p:extLst>
      <p:ext uri="{BB962C8B-B14F-4D97-AF65-F5344CB8AC3E}">
        <p14:creationId xmlns:p14="http://schemas.microsoft.com/office/powerpoint/2010/main" val="273667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A00-000003000000}"/>
              </a:ext>
            </a:extLst>
          </p:cNvPr>
          <p:cNvGraphicFramePr>
            <a:graphicFrameLocks/>
          </p:cNvGraphicFramePr>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775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3B00AA-99F2-4063-B141-911CB8590B30}"/>
              </a:ext>
            </a:extLst>
          </p:cNvPr>
          <p:cNvSpPr>
            <a:spLocks noGrp="1"/>
          </p:cNvSpPr>
          <p:nvPr>
            <p:ph type="title"/>
          </p:nvPr>
        </p:nvSpPr>
        <p:spPr>
          <a:xfrm>
            <a:off x="838200" y="365129"/>
            <a:ext cx="10515600" cy="1325563"/>
          </a:xfrm>
        </p:spPr>
        <p:txBody>
          <a:bodyPr/>
          <a:lstStyle/>
          <a:p>
            <a:r>
              <a:rPr lang="en-US" dirty="0"/>
              <a:t>Objectives</a:t>
            </a:r>
          </a:p>
        </p:txBody>
      </p:sp>
      <p:sp>
        <p:nvSpPr>
          <p:cNvPr id="15" name="Content Placeholder 2">
            <a:extLst>
              <a:ext uri="{FF2B5EF4-FFF2-40B4-BE49-F238E27FC236}">
                <a16:creationId xmlns:a16="http://schemas.microsoft.com/office/drawing/2014/main" id="{B20ED06E-07F6-4874-BBEB-94E3C29AC75A}"/>
              </a:ext>
            </a:extLst>
          </p:cNvPr>
          <p:cNvSpPr>
            <a:spLocks noGrp="1"/>
          </p:cNvSpPr>
          <p:nvPr>
            <p:ph idx="1"/>
          </p:nvPr>
        </p:nvSpPr>
        <p:spPr>
          <a:xfrm>
            <a:off x="838200" y="1825625"/>
            <a:ext cx="10515600" cy="4351338"/>
          </a:xfrm>
        </p:spPr>
        <p:txBody>
          <a:bodyPr/>
          <a:lstStyle/>
          <a:p>
            <a:pPr marL="342900" indent="-342900">
              <a:spcAft>
                <a:spcPts val="1200"/>
              </a:spcAft>
              <a:buFont typeface="Arial" panose="020B0604020202020204" pitchFamily="34" charset="0"/>
              <a:buChar char="•"/>
            </a:pPr>
            <a:r>
              <a:rPr lang="en-US" dirty="0"/>
              <a:t>Review Revisions to Health Guidance for Childcare and School Age Camps/Care</a:t>
            </a:r>
          </a:p>
          <a:p>
            <a:pPr marL="342900" indent="-342900">
              <a:spcAft>
                <a:spcPts val="1200"/>
              </a:spcAft>
              <a:buFont typeface="Arial" panose="020B0604020202020204" pitchFamily="34" charset="0"/>
              <a:buChar char="•"/>
            </a:pPr>
            <a:r>
              <a:rPr lang="en-US" dirty="0"/>
              <a:t>Review Safe and Healthy Schools Re-Opening Guidance</a:t>
            </a:r>
          </a:p>
          <a:p>
            <a:pPr marL="342900" indent="-342900">
              <a:spcAft>
                <a:spcPts val="1200"/>
              </a:spcAft>
              <a:buFont typeface="Arial" panose="020B0604020202020204" pitchFamily="34" charset="0"/>
              <a:buChar char="•"/>
            </a:pPr>
            <a:r>
              <a:rPr lang="en-US" dirty="0"/>
              <a:t>Questions and Answers from you</a:t>
            </a:r>
          </a:p>
        </p:txBody>
      </p:sp>
      <p:sp>
        <p:nvSpPr>
          <p:cNvPr id="16" name="Slide Number Placeholder 3">
            <a:extLst>
              <a:ext uri="{FF2B5EF4-FFF2-40B4-BE49-F238E27FC236}">
                <a16:creationId xmlns:a16="http://schemas.microsoft.com/office/drawing/2014/main" id="{4BE73B6E-7D4C-4438-BFB7-B361E7EB1AF9}"/>
              </a:ext>
            </a:extLst>
          </p:cNvPr>
          <p:cNvSpPr>
            <a:spLocks noGrp="1"/>
          </p:cNvSpPr>
          <p:nvPr>
            <p:ph type="sldNum" sz="quarter" idx="4"/>
          </p:nvPr>
        </p:nvSpPr>
        <p:spPr>
          <a:xfrm>
            <a:off x="8610600" y="6356354"/>
            <a:ext cx="2743200" cy="365125"/>
          </a:xfrm>
        </p:spPr>
        <p:txBody>
          <a:bodyPr/>
          <a:lstStyle/>
          <a:p>
            <a:fld id="{820DBD16-8F52-45AC-8998-73485FE4613D}" type="slidenum">
              <a:rPr lang="en-US" smtClean="0"/>
              <a:pPr/>
              <a:t>5</a:t>
            </a:fld>
            <a:endParaRPr lang="en-US" dirty="0"/>
          </a:p>
        </p:txBody>
      </p:sp>
      <p:sp>
        <p:nvSpPr>
          <p:cNvPr id="17" name="Footer Placeholder 4">
            <a:extLst>
              <a:ext uri="{FF2B5EF4-FFF2-40B4-BE49-F238E27FC236}">
                <a16:creationId xmlns:a16="http://schemas.microsoft.com/office/drawing/2014/main" id="{D4F68F8D-0516-40D4-B98F-54827A018C46}"/>
              </a:ext>
            </a:extLst>
          </p:cNvPr>
          <p:cNvSpPr>
            <a:spLocks noGrp="1"/>
          </p:cNvSpPr>
          <p:nvPr>
            <p:ph type="ftr" sz="quarter" idx="3"/>
          </p:nvPr>
        </p:nvSpPr>
        <p:spPr>
          <a:xfrm>
            <a:off x="838200" y="6356354"/>
            <a:ext cx="4114800" cy="365125"/>
          </a:xfrm>
        </p:spPr>
        <p:txBody>
          <a:bodyPr/>
          <a:lstStyle/>
          <a:p>
            <a:r>
              <a:rPr lang="en-US"/>
              <a:t>Vermont Department of Health</a:t>
            </a:r>
            <a:endParaRPr lang="en-US" dirty="0"/>
          </a:p>
        </p:txBody>
      </p:sp>
    </p:spTree>
    <p:extLst>
      <p:ext uri="{BB962C8B-B14F-4D97-AF65-F5344CB8AC3E}">
        <p14:creationId xmlns:p14="http://schemas.microsoft.com/office/powerpoint/2010/main" val="287342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FED1FFA4-4394-4C00-ACEC-904121F8FCD3}"/>
              </a:ext>
            </a:extLst>
          </p:cNvPr>
          <p:cNvSpPr>
            <a:spLocks noGrp="1"/>
          </p:cNvSpPr>
          <p:nvPr>
            <p:ph type="title"/>
          </p:nvPr>
        </p:nvSpPr>
        <p:spPr>
          <a:xfrm>
            <a:off x="5277329" y="1804426"/>
            <a:ext cx="6274590" cy="3425498"/>
          </a:xfrm>
          <a:noFill/>
        </p:spPr>
        <p:txBody>
          <a:bodyPr vert="horz" lIns="91440" tIns="45720" rIns="91440" bIns="45720" rtlCol="0" anchor="b">
            <a:normAutofit/>
          </a:bodyPr>
          <a:lstStyle/>
          <a:p>
            <a:pPr defTabSz="914400"/>
            <a:r>
              <a:rPr lang="en-US" sz="4000" dirty="0">
                <a:solidFill>
                  <a:schemeClr val="tx1"/>
                </a:solidFill>
              </a:rPr>
              <a:t>Updated Guidance: </a:t>
            </a:r>
            <a:br>
              <a:rPr lang="en-US" sz="4000" dirty="0">
                <a:solidFill>
                  <a:schemeClr val="tx1"/>
                </a:solidFill>
              </a:rPr>
            </a:br>
            <a:r>
              <a:rPr lang="en-US" sz="4000" dirty="0">
                <a:solidFill>
                  <a:schemeClr val="accent1"/>
                </a:solidFill>
              </a:rPr>
              <a:t>Health Guidance for Childcare and School Age Camps/Care</a:t>
            </a:r>
            <a:br>
              <a:rPr lang="en-US" sz="4000" dirty="0">
                <a:solidFill>
                  <a:schemeClr val="accent1"/>
                </a:solidFill>
              </a:rPr>
            </a:br>
            <a:br>
              <a:rPr lang="en-US" sz="2400" dirty="0">
                <a:solidFill>
                  <a:schemeClr val="accent1"/>
                </a:solidFill>
              </a:rPr>
            </a:br>
            <a:r>
              <a:rPr lang="en-US" dirty="0">
                <a:solidFill>
                  <a:schemeClr val="accent1"/>
                </a:solidFill>
              </a:rPr>
              <a:t>:: </a:t>
            </a:r>
            <a:r>
              <a:rPr lang="en-US" dirty="0">
                <a:solidFill>
                  <a:schemeClr val="accent5"/>
                </a:solidFill>
              </a:rPr>
              <a:t>Revised July 13 </a:t>
            </a:r>
            <a:r>
              <a:rPr lang="en-US" dirty="0">
                <a:solidFill>
                  <a:schemeClr val="accent1"/>
                </a:solidFill>
              </a:rPr>
              <a:t>::</a:t>
            </a:r>
            <a:endParaRPr lang="en-US" sz="4000" dirty="0">
              <a:solidFill>
                <a:schemeClr val="accent1"/>
              </a:solidFill>
            </a:endParaRPr>
          </a:p>
        </p:txBody>
      </p:sp>
      <p:sp>
        <p:nvSpPr>
          <p:cNvPr id="18" name="Footer Placeholder 5">
            <a:extLst>
              <a:ext uri="{FF2B5EF4-FFF2-40B4-BE49-F238E27FC236}">
                <a16:creationId xmlns:a16="http://schemas.microsoft.com/office/drawing/2014/main" id="{BB2F16DC-7FEC-4E65-B619-DBF69A06DE57}"/>
              </a:ext>
            </a:extLst>
          </p:cNvPr>
          <p:cNvSpPr>
            <a:spLocks noGrp="1"/>
          </p:cNvSpPr>
          <p:nvPr>
            <p:ph type="ftr" sz="quarter" idx="3"/>
          </p:nvPr>
        </p:nvSpPr>
        <p:spPr>
          <a:xfrm>
            <a:off x="5277329" y="6356350"/>
            <a:ext cx="4729332" cy="365125"/>
          </a:xfrm>
          <a:noFill/>
        </p:spPr>
        <p:txBody>
          <a:bodyPr vert="horz" lIns="91440" tIns="45720" rIns="91440" bIns="45720" rtlCol="0" anchor="ctr">
            <a:normAutofit/>
          </a:bodyPr>
          <a:lstStyle/>
          <a:p>
            <a:pPr>
              <a:spcAft>
                <a:spcPts val="600"/>
              </a:spcAft>
              <a:defRPr/>
            </a:pPr>
            <a:r>
              <a:rPr lang="en-US" sz="1200" kern="1200">
                <a:solidFill>
                  <a:prstClr val="black">
                    <a:tint val="75000"/>
                  </a:prstClr>
                </a:solidFill>
                <a:latin typeface="Calibri" panose="020F0502020204030204"/>
                <a:ea typeface="+mn-ea"/>
                <a:cs typeface="+mn-cs"/>
              </a:rPr>
              <a:t>Vermont Department of Health</a:t>
            </a:r>
          </a:p>
        </p:txBody>
      </p:sp>
      <p:sp>
        <p:nvSpPr>
          <p:cNvPr id="19" name="Slide Number Placeholder 4">
            <a:extLst>
              <a:ext uri="{FF2B5EF4-FFF2-40B4-BE49-F238E27FC236}">
                <a16:creationId xmlns:a16="http://schemas.microsoft.com/office/drawing/2014/main" id="{48268731-5B3E-4463-8EA9-CCE191C9EC63}"/>
              </a:ext>
            </a:extLst>
          </p:cNvPr>
          <p:cNvSpPr>
            <a:spLocks noGrp="1"/>
          </p:cNvSpPr>
          <p:nvPr>
            <p:ph type="sldNum" sz="quarter" idx="4"/>
          </p:nvPr>
        </p:nvSpPr>
        <p:spPr>
          <a:xfrm>
            <a:off x="10154092" y="6356350"/>
            <a:ext cx="1199707" cy="365125"/>
          </a:xfrm>
          <a:noFill/>
        </p:spPr>
        <p:txBody>
          <a:bodyPr vert="horz" lIns="91440" tIns="45720" rIns="91440" bIns="45720" rtlCol="0" anchor="ctr">
            <a:normAutofit/>
          </a:bodyPr>
          <a:lstStyle/>
          <a:p>
            <a:pPr>
              <a:spcAft>
                <a:spcPts val="600"/>
              </a:spcAft>
              <a:defRPr/>
            </a:pPr>
            <a:fld id="{820DBD16-8F52-45AC-8998-73485FE4613D}" type="slidenum">
              <a:rPr lang="en-US" sz="1200" smtClean="0">
                <a:solidFill>
                  <a:prstClr val="black">
                    <a:tint val="75000"/>
                  </a:prstClr>
                </a:solidFill>
                <a:latin typeface="Calibri" panose="020F0502020204030204"/>
              </a:rPr>
              <a:pPr>
                <a:spcAft>
                  <a:spcPts val="600"/>
                </a:spcAft>
                <a:defRPr/>
              </a:pPr>
              <a:t>6</a:t>
            </a:fld>
            <a:endParaRPr lang="en-US" sz="1200">
              <a:solidFill>
                <a:prstClr val="black">
                  <a:tint val="75000"/>
                </a:prstClr>
              </a:solidFill>
              <a:latin typeface="Calibri" panose="020F0502020204030204"/>
            </a:endParaRPr>
          </a:p>
        </p:txBody>
      </p:sp>
      <p:pic>
        <p:nvPicPr>
          <p:cNvPr id="20" name="Picture 19">
            <a:extLst>
              <a:ext uri="{FF2B5EF4-FFF2-40B4-BE49-F238E27FC236}">
                <a16:creationId xmlns:a16="http://schemas.microsoft.com/office/drawing/2014/main" id="{DED312EE-D332-4D3D-9882-6DA1646586D8}"/>
              </a:ext>
            </a:extLst>
          </p:cNvPr>
          <p:cNvPicPr>
            <a:picLocks noChangeAspect="1"/>
          </p:cNvPicPr>
          <p:nvPr/>
        </p:nvPicPr>
        <p:blipFill>
          <a:blip r:embed="rId2"/>
          <a:stretch>
            <a:fillRect/>
          </a:stretch>
        </p:blipFill>
        <p:spPr>
          <a:xfrm>
            <a:off x="640081" y="748039"/>
            <a:ext cx="4143657" cy="5371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795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CD4481B-FD9A-4A0C-AB76-F8A8FE20428F}"/>
              </a:ext>
            </a:extLst>
          </p:cNvPr>
          <p:cNvSpPr>
            <a:spLocks noGrp="1"/>
          </p:cNvSpPr>
          <p:nvPr>
            <p:ph type="title"/>
          </p:nvPr>
        </p:nvSpPr>
        <p:spPr>
          <a:xfrm>
            <a:off x="838200" y="365129"/>
            <a:ext cx="10515600" cy="1325563"/>
          </a:xfrm>
        </p:spPr>
        <p:txBody>
          <a:bodyPr/>
          <a:lstStyle/>
          <a:p>
            <a:r>
              <a:rPr lang="en-US" dirty="0"/>
              <a:t>What Parents Can Expect : During the Day</a:t>
            </a:r>
          </a:p>
        </p:txBody>
      </p:sp>
      <p:sp>
        <p:nvSpPr>
          <p:cNvPr id="12" name="Slide Number Placeholder 3">
            <a:extLst>
              <a:ext uri="{FF2B5EF4-FFF2-40B4-BE49-F238E27FC236}">
                <a16:creationId xmlns:a16="http://schemas.microsoft.com/office/drawing/2014/main" id="{93CCCFA4-5079-477C-8384-51330FADC230}"/>
              </a:ext>
            </a:extLst>
          </p:cNvPr>
          <p:cNvSpPr>
            <a:spLocks noGrp="1"/>
          </p:cNvSpPr>
          <p:nvPr>
            <p:ph type="sldNum" sz="quarter" idx="4"/>
          </p:nvPr>
        </p:nvSpPr>
        <p:spPr>
          <a:xfrm>
            <a:off x="8610600" y="6356354"/>
            <a:ext cx="2743200" cy="365125"/>
          </a:xfrm>
        </p:spPr>
        <p:txBody>
          <a:bodyPr/>
          <a:lstStyle/>
          <a:p>
            <a:fld id="{820DBD16-8F52-45AC-8998-73485FE4613D}" type="slidenum">
              <a:rPr lang="en-US" smtClean="0"/>
              <a:pPr/>
              <a:t>7</a:t>
            </a:fld>
            <a:endParaRPr lang="en-US" dirty="0"/>
          </a:p>
        </p:txBody>
      </p:sp>
      <p:sp>
        <p:nvSpPr>
          <p:cNvPr id="13" name="Footer Placeholder 4">
            <a:extLst>
              <a:ext uri="{FF2B5EF4-FFF2-40B4-BE49-F238E27FC236}">
                <a16:creationId xmlns:a16="http://schemas.microsoft.com/office/drawing/2014/main" id="{88814979-0A78-4510-8027-78543C6D2569}"/>
              </a:ext>
            </a:extLst>
          </p:cNvPr>
          <p:cNvSpPr>
            <a:spLocks noGrp="1"/>
          </p:cNvSpPr>
          <p:nvPr>
            <p:ph type="ftr" sz="quarter" idx="3"/>
          </p:nvPr>
        </p:nvSpPr>
        <p:spPr>
          <a:xfrm>
            <a:off x="838200" y="6356354"/>
            <a:ext cx="4114800" cy="365125"/>
          </a:xfrm>
        </p:spPr>
        <p:txBody>
          <a:bodyPr/>
          <a:lstStyle/>
          <a:p>
            <a:r>
              <a:rPr lang="en-US"/>
              <a:t>Vermont Department of Health</a:t>
            </a:r>
            <a:endParaRPr lang="en-US" dirty="0"/>
          </a:p>
        </p:txBody>
      </p:sp>
      <p:sp>
        <p:nvSpPr>
          <p:cNvPr id="14" name="Content Placeholder 6">
            <a:extLst>
              <a:ext uri="{FF2B5EF4-FFF2-40B4-BE49-F238E27FC236}">
                <a16:creationId xmlns:a16="http://schemas.microsoft.com/office/drawing/2014/main" id="{2353379E-8A16-4039-B71A-8FF9EEBD4FB2}"/>
              </a:ext>
            </a:extLst>
          </p:cNvPr>
          <p:cNvSpPr>
            <a:spLocks noGrp="1"/>
          </p:cNvSpPr>
          <p:nvPr>
            <p:ph idx="1"/>
          </p:nvPr>
        </p:nvSpPr>
        <p:spPr>
          <a:xfrm>
            <a:off x="838200" y="1910033"/>
            <a:ext cx="6631745" cy="4351338"/>
          </a:xfrm>
        </p:spPr>
        <p:txBody>
          <a:bodyPr>
            <a:normAutofit fontScale="85000" lnSpcReduction="20000"/>
          </a:bodyPr>
          <a:lstStyle/>
          <a:p>
            <a:pPr marL="457200" indent="-457200">
              <a:lnSpc>
                <a:spcPct val="100000"/>
              </a:lnSpc>
              <a:spcBef>
                <a:spcPts val="0"/>
              </a:spcBef>
              <a:spcAft>
                <a:spcPts val="1200"/>
              </a:spcAft>
              <a:buFont typeface="+mj-lt"/>
              <a:buAutoNum type="arabicPeriod"/>
            </a:pPr>
            <a:r>
              <a:rPr lang="en-US" dirty="0">
                <a:latin typeface="+mj-lt"/>
              </a:rPr>
              <a:t>Staff</a:t>
            </a:r>
            <a:r>
              <a:rPr lang="en-US" dirty="0"/>
              <a:t> will be wearing </a:t>
            </a:r>
            <a:r>
              <a:rPr lang="en-US" dirty="0">
                <a:latin typeface="+mj-lt"/>
              </a:rPr>
              <a:t>cloth facial coverings all day</a:t>
            </a:r>
          </a:p>
          <a:p>
            <a:pPr marL="457200" indent="-457200">
              <a:lnSpc>
                <a:spcPct val="100000"/>
              </a:lnSpc>
              <a:spcBef>
                <a:spcPts val="0"/>
              </a:spcBef>
              <a:spcAft>
                <a:spcPts val="1200"/>
              </a:spcAft>
              <a:buFont typeface="+mj-lt"/>
              <a:buAutoNum type="arabicPeriod"/>
            </a:pPr>
            <a:r>
              <a:rPr lang="en-US" dirty="0">
                <a:latin typeface="+mj-lt"/>
              </a:rPr>
              <a:t>Facial coverings recommended for children 2+,</a:t>
            </a:r>
            <a:r>
              <a:rPr lang="en-US" dirty="0"/>
              <a:t> with exceptions for medical and developmental reasons</a:t>
            </a:r>
          </a:p>
          <a:p>
            <a:pPr marL="457200" indent="-457200">
              <a:lnSpc>
                <a:spcPct val="100000"/>
              </a:lnSpc>
              <a:spcBef>
                <a:spcPts val="0"/>
              </a:spcBef>
              <a:spcAft>
                <a:spcPts val="1200"/>
              </a:spcAft>
              <a:buFont typeface="+mj-lt"/>
              <a:buAutoNum type="arabicPeriod"/>
            </a:pPr>
            <a:r>
              <a:rPr lang="en-US" dirty="0">
                <a:latin typeface="+mj-lt"/>
              </a:rPr>
              <a:t>Daily symptom monitoring </a:t>
            </a:r>
            <a:r>
              <a:rPr lang="en-US" dirty="0"/>
              <a:t>and</a:t>
            </a:r>
            <a:r>
              <a:rPr lang="en-US" dirty="0">
                <a:latin typeface="+mj-lt"/>
              </a:rPr>
              <a:t> temperature check</a:t>
            </a:r>
          </a:p>
          <a:p>
            <a:pPr marL="457200" indent="-457200">
              <a:lnSpc>
                <a:spcPct val="100000"/>
              </a:lnSpc>
              <a:spcBef>
                <a:spcPts val="0"/>
              </a:spcBef>
              <a:spcAft>
                <a:spcPts val="1200"/>
              </a:spcAft>
              <a:buFont typeface="+mj-lt"/>
              <a:buAutoNum type="arabicPeriod"/>
            </a:pPr>
            <a:r>
              <a:rPr lang="en-US" dirty="0">
                <a:latin typeface="+mj-lt"/>
              </a:rPr>
              <a:t>Frequent thorough cleaning </a:t>
            </a:r>
            <a:r>
              <a:rPr lang="en-US" dirty="0"/>
              <a:t>each day</a:t>
            </a:r>
          </a:p>
          <a:p>
            <a:pPr marL="457200" indent="-457200">
              <a:lnSpc>
                <a:spcPct val="100000"/>
              </a:lnSpc>
              <a:spcBef>
                <a:spcPts val="0"/>
              </a:spcBef>
              <a:spcAft>
                <a:spcPts val="1200"/>
              </a:spcAft>
              <a:buFont typeface="+mj-lt"/>
              <a:buAutoNum type="arabicPeriod"/>
            </a:pPr>
            <a:r>
              <a:rPr lang="en-US" dirty="0"/>
              <a:t>Small groups </a:t>
            </a:r>
            <a:r>
              <a:rPr lang="en-US" dirty="0">
                <a:latin typeface="+mj-lt"/>
              </a:rPr>
              <a:t>preferred</a:t>
            </a:r>
            <a:r>
              <a:rPr lang="en-US" dirty="0"/>
              <a:t> </a:t>
            </a:r>
            <a:r>
              <a:rPr lang="en-US" dirty="0">
                <a:latin typeface="+mj-lt"/>
              </a:rPr>
              <a:t>(pods of 25) </a:t>
            </a:r>
            <a:r>
              <a:rPr lang="en-US" dirty="0"/>
              <a:t>per classroom—staff and children</a:t>
            </a:r>
          </a:p>
          <a:p>
            <a:pPr marL="457200" indent="-457200">
              <a:lnSpc>
                <a:spcPct val="100000"/>
              </a:lnSpc>
              <a:spcBef>
                <a:spcPts val="0"/>
              </a:spcBef>
              <a:spcAft>
                <a:spcPts val="1200"/>
              </a:spcAft>
              <a:buFont typeface="+mj-lt"/>
              <a:buAutoNum type="arabicPeriod"/>
            </a:pPr>
            <a:r>
              <a:rPr lang="en-US" dirty="0"/>
              <a:t>Programs may maintain operations up to the total occupancy limits for their programs</a:t>
            </a:r>
          </a:p>
          <a:p>
            <a:pPr marL="457200" indent="-457200">
              <a:lnSpc>
                <a:spcPct val="100000"/>
              </a:lnSpc>
              <a:spcBef>
                <a:spcPts val="0"/>
              </a:spcBef>
              <a:spcAft>
                <a:spcPts val="1200"/>
              </a:spcAft>
              <a:buFont typeface="+mj-lt"/>
              <a:buAutoNum type="arabicPeriod"/>
            </a:pPr>
            <a:r>
              <a:rPr lang="en-US" dirty="0"/>
              <a:t>Absolutely </a:t>
            </a:r>
            <a:r>
              <a:rPr lang="en-US" dirty="0">
                <a:latin typeface="+mj-lt"/>
              </a:rPr>
              <a:t>no large group activities  </a:t>
            </a:r>
          </a:p>
          <a:p>
            <a:pPr marL="457200" lvl="0" indent="-457200">
              <a:lnSpc>
                <a:spcPct val="100000"/>
              </a:lnSpc>
              <a:spcBef>
                <a:spcPts val="0"/>
              </a:spcBef>
              <a:spcAft>
                <a:spcPts val="1200"/>
              </a:spcAft>
              <a:buFont typeface="+mj-lt"/>
              <a:buAutoNum type="arabicPeriod"/>
            </a:pPr>
            <a:r>
              <a:rPr lang="en-US" dirty="0">
                <a:latin typeface="+mj-lt"/>
              </a:rPr>
              <a:t>No outside visitors and volunteers, </a:t>
            </a:r>
            <a:r>
              <a:rPr lang="en-US" dirty="0"/>
              <a:t>with exception of health and safety, interns, etc. </a:t>
            </a:r>
          </a:p>
        </p:txBody>
      </p:sp>
      <p:sp>
        <p:nvSpPr>
          <p:cNvPr id="15" name="Rectangle: Rounded Corners 14">
            <a:extLst>
              <a:ext uri="{FF2B5EF4-FFF2-40B4-BE49-F238E27FC236}">
                <a16:creationId xmlns:a16="http://schemas.microsoft.com/office/drawing/2014/main" id="{893654E6-1240-4983-81CE-4F87DE2CB846}"/>
              </a:ext>
            </a:extLst>
          </p:cNvPr>
          <p:cNvSpPr/>
          <p:nvPr/>
        </p:nvSpPr>
        <p:spPr>
          <a:xfrm>
            <a:off x="7751297" y="2054376"/>
            <a:ext cx="3751406" cy="3908739"/>
          </a:xfrm>
          <a:prstGeom prst="roundRect">
            <a:avLst/>
          </a:prstGeom>
        </p:spPr>
        <p:style>
          <a:lnRef idx="3">
            <a:schemeClr val="lt1"/>
          </a:lnRef>
          <a:fillRef idx="1">
            <a:schemeClr val="accent3"/>
          </a:fillRef>
          <a:effectRef idx="1">
            <a:schemeClr val="accent3"/>
          </a:effectRef>
          <a:fontRef idx="minor">
            <a:schemeClr val="lt1"/>
          </a:fontRef>
        </p:style>
        <p:txBody>
          <a:bodyPr wrap="square" lIns="137160" tIns="91440" rIns="137160" bIns="91440">
            <a:spAutoFit/>
          </a:bodyPr>
          <a:lstStyle/>
          <a:p>
            <a:pPr marL="60325">
              <a:lnSpc>
                <a:spcPct val="90000"/>
              </a:lnSpc>
              <a:tabLst>
                <a:tab pos="400050" algn="l"/>
              </a:tabLst>
            </a:pPr>
            <a:r>
              <a:rPr lang="en-US" sz="2400" dirty="0">
                <a:latin typeface="+mj-lt"/>
                <a:ea typeface="Times New Roman" panose="02020603050405020304" pitchFamily="18" charset="0"/>
                <a:cs typeface="Calibri" panose="020F0502020204030204" pitchFamily="34" charset="0"/>
              </a:rPr>
              <a:t>New VOSHA regulations: </a:t>
            </a:r>
            <a:br>
              <a:rPr lang="en-US" sz="2000" dirty="0">
                <a:ea typeface="Times New Roman" panose="02020603050405020304" pitchFamily="18" charset="0"/>
                <a:cs typeface="Calibri" panose="020F0502020204030204" pitchFamily="34" charset="0"/>
              </a:rPr>
            </a:br>
            <a:r>
              <a:rPr lang="en-US" sz="2000" dirty="0">
                <a:ea typeface="Times New Roman" panose="02020603050405020304" pitchFamily="18" charset="0"/>
                <a:cs typeface="Calibri" panose="020F0502020204030204" pitchFamily="34" charset="0"/>
              </a:rPr>
              <a:t>All common spaces and equipment, including bathrooms, frequently touched surfaces and doors, tools and equipment, and vehicles must be cleaned and disinfected at the beginning, middle and end of each shift and, when possible, prior to transfer from one person to another.</a:t>
            </a:r>
            <a:endParaRPr lang="en-US" sz="2000" dirty="0"/>
          </a:p>
        </p:txBody>
      </p:sp>
    </p:spTree>
    <p:extLst>
      <p:ext uri="{BB962C8B-B14F-4D97-AF65-F5344CB8AC3E}">
        <p14:creationId xmlns:p14="http://schemas.microsoft.com/office/powerpoint/2010/main" val="59134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2FF3AE-C916-47BD-91A8-C43FA1E26045}"/>
              </a:ext>
            </a:extLst>
          </p:cNvPr>
          <p:cNvSpPr>
            <a:spLocks noGrp="1"/>
          </p:cNvSpPr>
          <p:nvPr>
            <p:ph type="title"/>
          </p:nvPr>
        </p:nvSpPr>
        <p:spPr>
          <a:xfrm>
            <a:off x="838200" y="365129"/>
            <a:ext cx="10515600" cy="1325563"/>
          </a:xfrm>
        </p:spPr>
        <p:txBody>
          <a:bodyPr/>
          <a:lstStyle/>
          <a:p>
            <a:r>
              <a:rPr lang="en-US" dirty="0"/>
              <a:t>What Parents Can Expect : Exclusions</a:t>
            </a:r>
          </a:p>
        </p:txBody>
      </p:sp>
      <p:sp>
        <p:nvSpPr>
          <p:cNvPr id="10" name="Content Placeholder 2">
            <a:extLst>
              <a:ext uri="{FF2B5EF4-FFF2-40B4-BE49-F238E27FC236}">
                <a16:creationId xmlns:a16="http://schemas.microsoft.com/office/drawing/2014/main" id="{33447070-D046-4EA5-93EE-192248C41DF5}"/>
              </a:ext>
            </a:extLst>
          </p:cNvPr>
          <p:cNvSpPr>
            <a:spLocks noGrp="1"/>
          </p:cNvSpPr>
          <p:nvPr>
            <p:ph idx="1"/>
          </p:nvPr>
        </p:nvSpPr>
        <p:spPr>
          <a:xfrm>
            <a:off x="838200" y="1825625"/>
            <a:ext cx="10515600" cy="4895854"/>
          </a:xfrm>
        </p:spPr>
        <p:txBody>
          <a:bodyPr>
            <a:normAutofit/>
          </a:bodyPr>
          <a:lstStyle/>
          <a:p>
            <a:pPr marL="342900" indent="-342900">
              <a:lnSpc>
                <a:spcPct val="100000"/>
              </a:lnSpc>
              <a:buFont typeface="Arial" panose="020B0604020202020204" pitchFamily="34" charset="0"/>
              <a:buChar char="•"/>
            </a:pPr>
            <a:r>
              <a:rPr lang="en-US" dirty="0"/>
              <a:t>The following children and staff will be </a:t>
            </a:r>
            <a:r>
              <a:rPr lang="en-US" dirty="0">
                <a:latin typeface="+mj-lt"/>
              </a:rPr>
              <a:t>EXCLUDED</a:t>
            </a:r>
            <a:r>
              <a:rPr lang="en-US" dirty="0"/>
              <a:t> from care:</a:t>
            </a:r>
          </a:p>
          <a:p>
            <a:pPr marL="969963" lvl="1" indent="-342900">
              <a:lnSpc>
                <a:spcPct val="100000"/>
              </a:lnSpc>
            </a:pPr>
            <a:r>
              <a:rPr lang="en-US" dirty="0"/>
              <a:t>Showing signs/symptoms of COVID-19</a:t>
            </a:r>
          </a:p>
          <a:p>
            <a:pPr marL="969963" lvl="1" indent="-342900">
              <a:lnSpc>
                <a:spcPct val="100000"/>
              </a:lnSpc>
            </a:pPr>
            <a:r>
              <a:rPr lang="en-US" dirty="0"/>
              <a:t>Have been in close contact with someone with COVID-19 in the last 14 days</a:t>
            </a:r>
          </a:p>
          <a:p>
            <a:pPr marL="342900" indent="-342900">
              <a:lnSpc>
                <a:spcPct val="100000"/>
              </a:lnSpc>
              <a:spcAft>
                <a:spcPts val="1200"/>
              </a:spcAft>
              <a:buFont typeface="Arial" panose="020B0604020202020204" pitchFamily="34" charset="0"/>
              <a:buChar char="•"/>
            </a:pPr>
            <a:r>
              <a:rPr lang="en-US" dirty="0"/>
              <a:t>If </a:t>
            </a:r>
            <a:r>
              <a:rPr lang="en-US" dirty="0">
                <a:latin typeface="+mj-lt"/>
              </a:rPr>
              <a:t>symptoms begin </a:t>
            </a:r>
            <a:r>
              <a:rPr lang="en-US" dirty="0"/>
              <a:t>while at the childcare and school age camp/care, the child </a:t>
            </a:r>
            <a:r>
              <a:rPr lang="en-US" dirty="0">
                <a:latin typeface="+mj-lt"/>
              </a:rPr>
              <a:t>WILL BE sent home </a:t>
            </a:r>
            <a:r>
              <a:rPr lang="en-US" dirty="0"/>
              <a:t>as soon as possible</a:t>
            </a:r>
          </a:p>
          <a:p>
            <a:pPr marL="342900" indent="-342900">
              <a:lnSpc>
                <a:spcPct val="100000"/>
              </a:lnSpc>
              <a:spcAft>
                <a:spcPts val="1200"/>
              </a:spcAft>
              <a:buFont typeface="Arial" panose="020B0604020202020204" pitchFamily="34" charset="0"/>
              <a:buChar char="•"/>
            </a:pPr>
            <a:r>
              <a:rPr lang="en-US" dirty="0"/>
              <a:t>Individuals with a </a:t>
            </a:r>
            <a:r>
              <a:rPr lang="en-US" dirty="0">
                <a:latin typeface="+mj-lt"/>
              </a:rPr>
              <a:t>temperature greater than 100.4 F will be sent home </a:t>
            </a:r>
            <a:r>
              <a:rPr lang="en-US" dirty="0"/>
              <a:t>until they have had no fever for 24 hours without the use of fever-reducing medications (e.g., Advil, Tylenol)</a:t>
            </a:r>
          </a:p>
        </p:txBody>
      </p:sp>
      <p:sp>
        <p:nvSpPr>
          <p:cNvPr id="11" name="Slide Number Placeholder 3">
            <a:extLst>
              <a:ext uri="{FF2B5EF4-FFF2-40B4-BE49-F238E27FC236}">
                <a16:creationId xmlns:a16="http://schemas.microsoft.com/office/drawing/2014/main" id="{3A8DB5A1-A1D3-433F-9C8F-030F4B89DC86}"/>
              </a:ext>
            </a:extLst>
          </p:cNvPr>
          <p:cNvSpPr>
            <a:spLocks noGrp="1"/>
          </p:cNvSpPr>
          <p:nvPr>
            <p:ph type="sldNum" sz="quarter" idx="4"/>
          </p:nvPr>
        </p:nvSpPr>
        <p:spPr>
          <a:xfrm>
            <a:off x="8610600" y="6356354"/>
            <a:ext cx="2743200" cy="365125"/>
          </a:xfrm>
        </p:spPr>
        <p:txBody>
          <a:bodyPr/>
          <a:lstStyle/>
          <a:p>
            <a:fld id="{820DBD16-8F52-45AC-8998-73485FE4613D}" type="slidenum">
              <a:rPr lang="en-US" smtClean="0"/>
              <a:pPr/>
              <a:t>8</a:t>
            </a:fld>
            <a:endParaRPr lang="en-US" dirty="0"/>
          </a:p>
        </p:txBody>
      </p:sp>
    </p:spTree>
    <p:extLst>
      <p:ext uri="{BB962C8B-B14F-4D97-AF65-F5344CB8AC3E}">
        <p14:creationId xmlns:p14="http://schemas.microsoft.com/office/powerpoint/2010/main" val="384639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E6DA-DCDE-4D67-B50F-2594761A7653}"/>
              </a:ext>
            </a:extLst>
          </p:cNvPr>
          <p:cNvSpPr>
            <a:spLocks noGrp="1"/>
          </p:cNvSpPr>
          <p:nvPr>
            <p:ph type="title"/>
          </p:nvPr>
        </p:nvSpPr>
        <p:spPr/>
        <p:txBody>
          <a:bodyPr/>
          <a:lstStyle/>
          <a:p>
            <a:r>
              <a:rPr lang="en-US" dirty="0"/>
              <a:t>Guiding Principles/Concepts in Safe and Healthy Schools</a:t>
            </a:r>
          </a:p>
        </p:txBody>
      </p:sp>
      <p:sp>
        <p:nvSpPr>
          <p:cNvPr id="3" name="Text Placeholder 2">
            <a:extLst>
              <a:ext uri="{FF2B5EF4-FFF2-40B4-BE49-F238E27FC236}">
                <a16:creationId xmlns:a16="http://schemas.microsoft.com/office/drawing/2014/main" id="{304B558F-4A4E-4E81-BAC9-097FAC312651}"/>
              </a:ext>
            </a:extLst>
          </p:cNvPr>
          <p:cNvSpPr>
            <a:spLocks noGrp="1"/>
          </p:cNvSpPr>
          <p:nvPr>
            <p:ph type="body" idx="1"/>
          </p:nvPr>
        </p:nvSpPr>
        <p:spPr/>
        <p:txBody>
          <a:bodyPr/>
          <a:lstStyle/>
          <a:p>
            <a:pPr marL="571500" indent="-342900">
              <a:spcAft>
                <a:spcPts val="1200"/>
              </a:spcAft>
              <a:buFont typeface="Arial" panose="020B0604020202020204" pitchFamily="34" charset="0"/>
              <a:buChar char="•"/>
            </a:pPr>
            <a:r>
              <a:rPr lang="en-US" dirty="0"/>
              <a:t>State (AOE-VDH) Safe and Healthy Schools Guidance and School District Implementation</a:t>
            </a:r>
          </a:p>
          <a:p>
            <a:pPr marL="571500" indent="-342900">
              <a:spcAft>
                <a:spcPts val="1200"/>
              </a:spcAft>
              <a:buFont typeface="Arial" panose="020B0604020202020204" pitchFamily="34" charset="0"/>
              <a:buChar char="•"/>
            </a:pPr>
            <a:r>
              <a:rPr lang="en-US" dirty="0"/>
              <a:t>Plan, </a:t>
            </a:r>
            <a:r>
              <a:rPr lang="en-US" b="1" dirty="0"/>
              <a:t>Do</a:t>
            </a:r>
            <a:r>
              <a:rPr lang="en-US" dirty="0"/>
              <a:t>, Study, Act (PDSA)- quality improvement</a:t>
            </a:r>
          </a:p>
          <a:p>
            <a:pPr marL="571500" indent="-342900">
              <a:spcAft>
                <a:spcPts val="1200"/>
              </a:spcAft>
              <a:buFont typeface="Arial" panose="020B0604020202020204" pitchFamily="34" charset="0"/>
              <a:buChar char="•"/>
            </a:pPr>
            <a:r>
              <a:rPr lang="en-US" dirty="0"/>
              <a:t>Encourage all citizens to follow public health guidance to keep community transmission low </a:t>
            </a:r>
          </a:p>
          <a:p>
            <a:pPr marL="571500" indent="-342900">
              <a:spcAft>
                <a:spcPts val="1200"/>
              </a:spcAft>
              <a:buFont typeface="Arial" panose="020B0604020202020204" pitchFamily="34" charset="0"/>
              <a:buChar char="•"/>
            </a:pPr>
            <a:endParaRPr lang="en-US" dirty="0"/>
          </a:p>
          <a:p>
            <a:pPr marL="685800" lvl="1" indent="0">
              <a:spcAft>
                <a:spcPts val="1200"/>
              </a:spcAft>
              <a:buNone/>
            </a:pPr>
            <a:endParaRPr lang="en-US" dirty="0"/>
          </a:p>
          <a:p>
            <a:pPr marL="228600" indent="0">
              <a:spcAft>
                <a:spcPts val="1200"/>
              </a:spcAft>
            </a:pPr>
            <a:endParaRPr lang="en-US" dirty="0"/>
          </a:p>
          <a:p>
            <a:pPr marL="228600" indent="0">
              <a:spcAft>
                <a:spcPts val="1200"/>
              </a:spcAft>
            </a:pPr>
            <a:endParaRPr lang="en-US" dirty="0"/>
          </a:p>
          <a:p>
            <a:pPr marL="228600" indent="0">
              <a:spcAft>
                <a:spcPts val="1200"/>
              </a:spcAft>
            </a:pPr>
            <a:endParaRPr lang="en-US" dirty="0"/>
          </a:p>
        </p:txBody>
      </p:sp>
      <p:sp>
        <p:nvSpPr>
          <p:cNvPr id="4" name="Slide Number Placeholder 3">
            <a:extLst>
              <a:ext uri="{FF2B5EF4-FFF2-40B4-BE49-F238E27FC236}">
                <a16:creationId xmlns:a16="http://schemas.microsoft.com/office/drawing/2014/main" id="{4797F7CD-1A64-41FC-B26A-55FE3C16A6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102225976"/>
      </p:ext>
    </p:extLst>
  </p:cSld>
  <p:clrMapOvr>
    <a:masterClrMapping/>
  </p:clrMapOvr>
</p:sld>
</file>

<file path=ppt/theme/theme1.xml><?xml version="1.0" encoding="utf-8"?>
<a:theme xmlns:a="http://schemas.openxmlformats.org/drawingml/2006/main" name="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Standard.potx" id="{C4596C3B-2981-4A37-8579-58374BF7677C}" vid="{257FBF22-C03B-4784-8E62-1E15127DA5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VDH Managed Document" ma:contentTypeID="0x010100E33B793E1E7D4240861BC825712579F5020100565C5DFC0583BD42A423A1682711FA6D" ma:contentTypeVersion="48" ma:contentTypeDescription="" ma:contentTypeScope="" ma:versionID="897474b3e8580f48b742c06152be8a3f">
  <xsd:schema xmlns:xsd="http://www.w3.org/2001/XMLSchema" xmlns:xs="http://www.w3.org/2001/XMLSchema" xmlns:p="http://schemas.microsoft.com/office/2006/metadata/properties" xmlns:ns1="http://schemas.microsoft.com/sharepoint/v3" xmlns:ns2="046f9449-3d25-46ac-9a39-b41fdb973d2f" xmlns:ns3="bfc7ab43-a351-4688-aca3-bf166918b94c" xmlns:ns4="a6fb58ca-3225-4afd-985f-6a849fc96194" targetNamespace="http://schemas.microsoft.com/office/2006/metadata/properties" ma:root="true" ma:fieldsID="da56f21961f39cafe9ac18b4eb12a65d" ns1:_="" ns2:_="" ns3:_="" ns4:_="">
    <xsd:import namespace="http://schemas.microsoft.com/sharepoint/v3"/>
    <xsd:import namespace="046f9449-3d25-46ac-9a39-b41fdb973d2f"/>
    <xsd:import namespace="bfc7ab43-a351-4688-aca3-bf166918b94c"/>
    <xsd:import namespace="a6fb58ca-3225-4afd-985f-6a849fc96194"/>
    <xsd:element name="properties">
      <xsd:complexType>
        <xsd:sequence>
          <xsd:element name="documentManagement">
            <xsd:complexType>
              <xsd:all>
                <xsd:element ref="ns2:VDHDocumentType"/>
                <xsd:element ref="ns2:ItemOwner"/>
                <xsd:element ref="ns3:bucketTopic"/>
                <xsd:element ref="ns3:TagTopic" minOccurs="0"/>
                <xsd:element ref="ns2:LastReviewed" minOccurs="0"/>
                <xsd:element ref="ns2:NextReviewDate" minOccurs="0"/>
                <xsd:element ref="ns2:Reviewed" minOccurs="0"/>
                <xsd:element ref="ns2:VDHDocumentType_x003a_Review_x0020_Period" minOccurs="0"/>
                <xsd:element ref="ns3:Resource_x0020_Description" minOccurs="0"/>
                <xsd:element ref="ns2:VDHUnit2"/>
                <xsd:element ref="ns2:VDHUnit2_x003a_Contact_x0020_Email" minOccurs="0"/>
                <xsd:element ref="ns2:VDHUnit2_x003a_Contact_x0020_Name" minOccurs="0"/>
                <xsd:element ref="ns2:Content_x0020_Lead"/>
                <xsd:element ref="ns1:_dlc_ExpireDateSaved" minOccurs="0"/>
                <xsd:element ref="ns1:_dlc_Expire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6f9449-3d25-46ac-9a39-b41fdb973d2f" elementFormDefault="qualified">
    <xsd:import namespace="http://schemas.microsoft.com/office/2006/documentManagement/types"/>
    <xsd:import namespace="http://schemas.microsoft.com/office/infopath/2007/PartnerControls"/>
    <xsd:element name="VDHDocumentType" ma:index="2" ma:displayName="VDH Document Type" ma:description="Should match the library." ma:list="{82d97bec-9759-49dd-b9ab-4b74e8fae08f}" ma:internalName="VDHDocumentType" ma:readOnly="false" ma:showField="Title" ma:web="046f9449-3d25-46ac-9a39-b41fdb973d2f">
      <xsd:simpleType>
        <xsd:restriction base="dms:Lookup"/>
      </xsd:simpleType>
    </xsd:element>
    <xsd:element name="ItemOwner" ma:index="3" ma:displayName="Item Owner" ma:description="Individual(s) responsible for making edits to this document. This could be the content lead or someone else who goes through the content lead to post documents." ma:list="UserInfo" ma:SharePointGroup="0" ma:internalName="Item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astReviewed" ma:index="6" nillable="true" ma:displayName="Last Reviewed" ma:default="[today]" ma:format="DateOnly" ma:hidden="true" ma:internalName="LastReviewed" ma:readOnly="false">
      <xsd:simpleType>
        <xsd:restriction base="dms:DateTime"/>
      </xsd:simpleType>
    </xsd:element>
    <xsd:element name="NextReviewDate" ma:index="7" nillable="true" ma:displayName="Next Review Date" ma:format="DateOnly" ma:hidden="true" ma:internalName="NextReviewDate" ma:readOnly="false">
      <xsd:simpleType>
        <xsd:restriction base="dms:DateTime"/>
      </xsd:simpleType>
    </xsd:element>
    <xsd:element name="Reviewed" ma:index="8" nillable="true" ma:displayName="Reviewed" ma:default="1" ma:description="When you update an item, switch this to &quot;Yes.&quot; Within the next couple weeks, it will automatically return to &quot;No.&quot; Leave as &quot;yes&quot; during the initial upload." ma:internalName="Reviewed" ma:readOnly="false">
      <xsd:simpleType>
        <xsd:restriction base="dms:Boolean"/>
      </xsd:simpleType>
    </xsd:element>
    <xsd:element name="VDHDocumentType_x003a_Review_x0020_Period" ma:index="12" nillable="true" ma:displayName="VDHDocumentType:Review Period" ma:list="{82d97bec-9759-49dd-b9ab-4b74e8fae08f}" ma:internalName="VDHDocumentType_x003A_Review_x0020_Period" ma:readOnly="true" ma:showField="ReviewPeriod" ma:web="046f9449-3d25-46ac-9a39-b41fdb973d2f">
      <xsd:simpleType>
        <xsd:restriction base="dms:Lookup"/>
      </xsd:simpleType>
    </xsd:element>
    <xsd:element name="VDHUnit2" ma:index="18" ma:displayName="VDH_Unit" ma:list="{c8cb889a-cea8-44f1-99dd-e225192c4610}" ma:internalName="VDHUnit2" ma:readOnly="false" ma:showField="Title" ma:web="046f9449-3d25-46ac-9a39-b41fdb973d2f">
      <xsd:simpleType>
        <xsd:restriction base="dms:Lookup"/>
      </xsd:simpleType>
    </xsd:element>
    <xsd:element name="VDHUnit2_x003a_Contact_x0020_Email" ma:index="19" nillable="true" ma:displayName="VDHUnit2:Contact Email" ma:list="{c8cb889a-cea8-44f1-99dd-e225192c4610}" ma:internalName="VDHUnit2_x003A_Contact_x0020_Email" ma:readOnly="true" ma:showField="Contact_x0020_Email" ma:web="046f9449-3d25-46ac-9a39-b41fdb973d2f">
      <xsd:simpleType>
        <xsd:restriction base="dms:Lookup"/>
      </xsd:simpleType>
    </xsd:element>
    <xsd:element name="VDHUnit2_x003a_Contact_x0020_Name" ma:index="20" nillable="true" ma:displayName="VDHUnit2:Contact Name" ma:list="{c8cb889a-cea8-44f1-99dd-e225192c4610}" ma:internalName="VDHUnit2_x003A_Contact_x0020_Name" ma:readOnly="true" ma:showField="Contact_x0020_Name" ma:web="046f9449-3d25-46ac-9a39-b41fdb973d2f">
      <xsd:simpleType>
        <xsd:restriction base="dms:Lookup"/>
      </xsd:simpleType>
    </xsd:element>
    <xsd:element name="Content_x0020_Lead" ma:index="21" ma:displayName="Content Lead" ma:description="Put yourself unless another content owner is responsible for this document." ma:list="UserInfo" ma:SharePointGroup="5330" ma:internalName="Content_x0020_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c7ab43-a351-4688-aca3-bf166918b94c" elementFormDefault="qualified">
    <xsd:import namespace="http://schemas.microsoft.com/office/2006/documentManagement/types"/>
    <xsd:import namespace="http://schemas.microsoft.com/office/infopath/2007/PartnerControls"/>
    <xsd:element name="bucketTopic" ma:index="4" ma:displayName="Topic for Grouping (bucket)" ma:description="Main Topic. Select the most Applicable." ma:format="Dropdown" ma:internalName="bucketTopic">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element name="TagTopic" ma:index="5" nillable="true" ma:displayName="Topics for Filtering (Tags)" ma:description="Secondary Topics. Select all that are applicable, including primary topic if it is an option." ma:internalName="TagTopic" ma:requiredMultiChoice="true">
      <xsd:complexType>
        <xsd:complexContent>
          <xsd:extension base="dms:MultiChoice">
            <xsd:sequence>
              <xsd:element name="Value" maxOccurs="unbounded" minOccurs="0" nillable="true">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sequence>
          </xsd:extension>
        </xsd:complexContent>
      </xsd:complexType>
    </xsd:element>
    <xsd:element name="Resource_x0020_Description" ma:index="16" nillable="true" ma:displayName="Resource Description" ma:internalName="Resource_x0020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b58ca-3225-4afd-985f-6a849fc96194"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gTopic xmlns="bfc7ab43-a351-4688-aca3-bf166918b94c">
      <Value>Marketing</Value>
      <Value>Resources</Value>
      <Value>Tools &amp; Resources</Value>
    </TagTopic>
    <VDHUnit2 xmlns="046f9449-3d25-46ac-9a39-b41fdb973d2f">3</VDHUnit2>
    <VDHDocumentType xmlns="046f9449-3d25-46ac-9a39-b41fdb973d2f">6</VDHDocumentType>
    <ItemOwner xmlns="046f9449-3d25-46ac-9a39-b41fdb973d2f">
      <UserInfo>
        <DisplayName>i:0#.f|membership|kathleen.horton@vermont.gov,#i:0#.f|membership|kathleen.horton@vermont.gov,#Kathleen.Horton@vermont.gov,#,#Horton, Kathleen,#,#AHS,#Communications &amp; Outreach Coordinator</DisplayName>
        <AccountId>4282</AccountId>
        <AccountType/>
      </UserInfo>
    </ItemOwner>
    <Content_x0020_Lead xmlns="046f9449-3d25-46ac-9a39-b41fdb973d2f">
      <UserInfo>
        <DisplayName>i:0#.f|membership|sharon.muellers@vermont.gov,#i:0#.f|membership|sharon.muellers@vermont.gov,#Sharon.Muellers@vermont.gov,#,#Muellers, Sharon,#,#AHS,#Communication Officer</DisplayName>
        <AccountId>3837</AccountId>
        <AccountType/>
      </UserInfo>
    </Content_x0020_Lead>
    <Reviewed xmlns="046f9449-3d25-46ac-9a39-b41fdb973d2f">true</Reviewed>
    <Resource_x0020_Description xmlns="bfc7ab43-a351-4688-aca3-bf166918b94c" xsi:nil="true"/>
    <LastReviewed xmlns="046f9449-3d25-46ac-9a39-b41fdb973d2f">2019-06-27T12:04:05+00:00</LastReviewed>
    <bucketTopic xmlns="bfc7ab43-a351-4688-aca3-bf166918b94c">Resources</bucketTopic>
    <NextReviewDate xmlns="046f9449-3d25-46ac-9a39-b41fdb973d2f" xsi:nil="true"/>
  </documentManagement>
</p:properties>
</file>

<file path=customXml/itemProps1.xml><?xml version="1.0" encoding="utf-8"?>
<ds:datastoreItem xmlns:ds="http://schemas.openxmlformats.org/officeDocument/2006/customXml" ds:itemID="{F24517C6-1693-494B-8D53-44D782E1911F}">
  <ds:schemaRefs>
    <ds:schemaRef ds:uri="http://schemas.microsoft.com/sharepoint/v3/contenttype/forms"/>
  </ds:schemaRefs>
</ds:datastoreItem>
</file>

<file path=customXml/itemProps2.xml><?xml version="1.0" encoding="utf-8"?>
<ds:datastoreItem xmlns:ds="http://schemas.openxmlformats.org/officeDocument/2006/customXml" ds:itemID="{8A292D5F-D56B-46AE-B4A9-B39D4FCB3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6f9449-3d25-46ac-9a39-b41fdb973d2f"/>
    <ds:schemaRef ds:uri="bfc7ab43-a351-4688-aca3-bf166918b94c"/>
    <ds:schemaRef ds:uri="a6fb58ca-3225-4afd-985f-6a849fc96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137B2C-4AA5-4E63-A9A4-68C9C5A3D6F7}">
  <ds:schemaRefs>
    <ds:schemaRef ds:uri="http://schemas.microsoft.com/sharepoint/events"/>
  </ds:schemaRefs>
</ds:datastoreItem>
</file>

<file path=customXml/itemProps4.xml><?xml version="1.0" encoding="utf-8"?>
<ds:datastoreItem xmlns:ds="http://schemas.openxmlformats.org/officeDocument/2006/customXml" ds:itemID="{A379A1F7-3AE4-49C6-91E8-BBEDF6C6CA60}">
  <ds:schemaRef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a6fb58ca-3225-4afd-985f-6a849fc96194"/>
    <ds:schemaRef ds:uri="bfc7ab43-a351-4688-aca3-bf166918b94c"/>
    <ds:schemaRef ds:uri="046f9449-3d25-46ac-9a39-b41fdb973d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TotalTime>
  <Words>1930</Words>
  <Application>Microsoft Office PowerPoint</Application>
  <PresentationFormat>Widescreen</PresentationFormat>
  <Paragraphs>174</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Book</vt:lpstr>
      <vt:lpstr>Franklin Gothic Demi Cond</vt:lpstr>
      <vt:lpstr>Franklin Gothic Medium</vt:lpstr>
      <vt:lpstr>Franklin Gothic Medium Cond</vt:lpstr>
      <vt:lpstr>Libre Franklin</vt:lpstr>
      <vt:lpstr>Office Theme</vt:lpstr>
      <vt:lpstr>COVID-19 Early Care and Education Providers</vt:lpstr>
      <vt:lpstr>PowerPoint Presentation</vt:lpstr>
      <vt:lpstr>PowerPoint Presentation</vt:lpstr>
      <vt:lpstr>PowerPoint Presentation</vt:lpstr>
      <vt:lpstr>Objectives</vt:lpstr>
      <vt:lpstr>Updated Guidance:  Health Guidance for Childcare and School Age Camps/Care  :: Revised July 13 ::</vt:lpstr>
      <vt:lpstr>What Parents Can Expect : During the Day</vt:lpstr>
      <vt:lpstr>What Parents Can Expect : Exclusions</vt:lpstr>
      <vt:lpstr>Guiding Principles/Concepts in Safe and Healthy Schools</vt:lpstr>
      <vt:lpstr>Vermont Safe and Healthy Schools Guidance</vt:lpstr>
      <vt:lpstr>Science, Pediatricians, Infectious Disease Specialists and Vermont</vt:lpstr>
      <vt:lpstr>Safe and Healthy Schools Task Force</vt:lpstr>
      <vt:lpstr>Safe and Healthy School Guidance Review</vt:lpstr>
      <vt:lpstr>Objectives for School Health in the COVID Era</vt:lpstr>
      <vt:lpstr>Mission Critical to Re-Open Childcare and Schools</vt:lpstr>
      <vt:lpstr>Safety &amp; Health Guidance for Reopening of Schools,  Fall 2020</vt:lpstr>
      <vt:lpstr>Cloth Facial Coverings: REQUIRED for staff, students and all others</vt:lpstr>
      <vt:lpstr>Group Size, Integrity of Group/Cohort/Pod, Physical Distancing and Modified Layouts </vt:lpstr>
      <vt:lpstr>Help Me Grow Creates a Reliable Grid of Resources</vt:lpstr>
      <vt:lpstr>Health Department Resources &amp; Tools: healthvermont.gov/covid </vt:lpstr>
      <vt:lpstr>Health Department Resources for Children and Families</vt:lpstr>
      <vt:lpstr>PowerPoint Presentation</vt:lpstr>
      <vt:lpstr>Your Questions</vt:lpstr>
      <vt:lpstr>Your Questions</vt:lpstr>
      <vt:lpstr>Your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STRONG &amp; HEALTHY START Safety and Health Guidance  for Reopening Schools</dc:title>
  <dc:creator>Stalberg, Ilisa</dc:creator>
  <cp:lastModifiedBy>Holmes, Breena</cp:lastModifiedBy>
  <cp:revision>20</cp:revision>
  <dcterms:created xsi:type="dcterms:W3CDTF">2020-06-24T01:22:45Z</dcterms:created>
  <dcterms:modified xsi:type="dcterms:W3CDTF">2020-08-06T13:24:45Z</dcterms:modified>
</cp:coreProperties>
</file>